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0" r:id="rId4"/>
    <p:sldId id="273" r:id="rId5"/>
    <p:sldId id="258" r:id="rId6"/>
    <p:sldId id="274" r:id="rId7"/>
    <p:sldId id="267" r:id="rId8"/>
    <p:sldId id="265" r:id="rId9"/>
    <p:sldId id="259" r:id="rId10"/>
    <p:sldId id="269" r:id="rId11"/>
    <p:sldId id="270" r:id="rId12"/>
    <p:sldId id="271" r:id="rId13"/>
    <p:sldId id="272" r:id="rId14"/>
    <p:sldId id="264"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1A2EB1-4C8F-4541-8CA4-99F9573055CA}" v="2" dt="2024-07-22T14:57:52.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Sheehan" userId="00af5b0c-b53b-4cd9-9ee0-6fc1b7d75fd8" providerId="ADAL" clId="{C6646D1D-F51F-45CC-BCB9-C930AC4EDAB6}"/>
    <pc:docChg chg="custSel modSld">
      <pc:chgData name="Adrienne Sheehan" userId="00af5b0c-b53b-4cd9-9ee0-6fc1b7d75fd8" providerId="ADAL" clId="{C6646D1D-F51F-45CC-BCB9-C930AC4EDAB6}" dt="2024-07-22T15:35:51.794" v="165" actId="113"/>
      <pc:docMkLst>
        <pc:docMk/>
      </pc:docMkLst>
      <pc:sldChg chg="modSp mod">
        <pc:chgData name="Adrienne Sheehan" userId="00af5b0c-b53b-4cd9-9ee0-6fc1b7d75fd8" providerId="ADAL" clId="{C6646D1D-F51F-45CC-BCB9-C930AC4EDAB6}" dt="2024-07-22T15:35:51.794" v="165" actId="113"/>
        <pc:sldMkLst>
          <pc:docMk/>
          <pc:sldMk cId="3112689094" sldId="274"/>
        </pc:sldMkLst>
        <pc:spChg chg="mod">
          <ac:chgData name="Adrienne Sheehan" userId="00af5b0c-b53b-4cd9-9ee0-6fc1b7d75fd8" providerId="ADAL" clId="{C6646D1D-F51F-45CC-BCB9-C930AC4EDAB6}" dt="2024-07-22T15:35:51.794" v="165" actId="113"/>
          <ac:spMkLst>
            <pc:docMk/>
            <pc:sldMk cId="3112689094" sldId="274"/>
            <ac:spMk id="3" creationId="{A57292C9-7C5F-BB69-FF7F-43B861E8CD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FA868-BD41-4D67-A522-757BFDB1C9E6}" type="datetimeFigureOut">
              <a:rPr lang="en-GB" smtClean="0"/>
              <a:t>22/07/2024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26407-3C9E-4CE9-9C78-7222DFCDA7B4}" type="slidenum">
              <a:rPr lang="en-GB" smtClean="0"/>
              <a:t>‹#›</a:t>
            </a:fld>
            <a:endParaRPr lang="en-GB"/>
          </a:p>
        </p:txBody>
      </p:sp>
    </p:spTree>
    <p:extLst>
      <p:ext uri="{BB962C8B-B14F-4D97-AF65-F5344CB8AC3E}">
        <p14:creationId xmlns:p14="http://schemas.microsoft.com/office/powerpoint/2010/main" val="282885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D26407-3C9E-4CE9-9C78-7222DFCDA7B4}" type="slidenum">
              <a:rPr lang="en-GB" smtClean="0"/>
              <a:t>5</a:t>
            </a:fld>
            <a:endParaRPr lang="en-GB"/>
          </a:p>
        </p:txBody>
      </p:sp>
    </p:spTree>
    <p:extLst>
      <p:ext uri="{BB962C8B-B14F-4D97-AF65-F5344CB8AC3E}">
        <p14:creationId xmlns:p14="http://schemas.microsoft.com/office/powerpoint/2010/main" val="278067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1D13-5D61-0710-B7FC-F2D2D7769A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CB6435-9F06-55A8-ABA1-FADAAC316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73920C-8B87-CEB4-E7D7-8F7B60E6EAFA}"/>
              </a:ext>
            </a:extLst>
          </p:cNvPr>
          <p:cNvSpPr>
            <a:spLocks noGrp="1"/>
          </p:cNvSpPr>
          <p:nvPr>
            <p:ph type="dt" sz="half" idx="10"/>
          </p:nvPr>
        </p:nvSpPr>
        <p:spPr/>
        <p:txBody>
          <a:bodyPr/>
          <a:lstStyle/>
          <a:p>
            <a:fld id="{7C95D9AE-B439-4EAD-8E55-DFC4AD016982}" type="datetimeFigureOut">
              <a:rPr lang="en-GB" smtClean="0"/>
              <a:t>22/07/2024</a:t>
            </a:fld>
            <a:endParaRPr lang="en-GB"/>
          </a:p>
        </p:txBody>
      </p:sp>
      <p:sp>
        <p:nvSpPr>
          <p:cNvPr id="5" name="Footer Placeholder 4">
            <a:extLst>
              <a:ext uri="{FF2B5EF4-FFF2-40B4-BE49-F238E27FC236}">
                <a16:creationId xmlns:a16="http://schemas.microsoft.com/office/drawing/2014/main" id="{F309B102-B123-3551-8831-49596E899C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4D5774-3F51-6CCF-73E0-BBDDC7C16484}"/>
              </a:ext>
            </a:extLst>
          </p:cNvPr>
          <p:cNvSpPr>
            <a:spLocks noGrp="1"/>
          </p:cNvSpPr>
          <p:nvPr>
            <p:ph type="sldNum" sz="quarter" idx="12"/>
          </p:nvPr>
        </p:nvSpPr>
        <p:spPr/>
        <p:txBody>
          <a:bodyPr/>
          <a:lstStyle/>
          <a:p>
            <a:fld id="{47EC9CAD-F61E-47BD-A2D8-09F8BADDAE6D}" type="slidenum">
              <a:rPr lang="en-GB" smtClean="0"/>
              <a:t>‹#›</a:t>
            </a:fld>
            <a:endParaRPr lang="en-GB"/>
          </a:p>
        </p:txBody>
      </p:sp>
    </p:spTree>
    <p:extLst>
      <p:ext uri="{BB962C8B-B14F-4D97-AF65-F5344CB8AC3E}">
        <p14:creationId xmlns:p14="http://schemas.microsoft.com/office/powerpoint/2010/main" val="195665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F585-1118-2960-8DD2-C3712C8372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79CD2A-709D-6C2C-5F2A-11C3C4F41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A97BA5-D1F5-EAC2-19F8-4D62AB666184}"/>
              </a:ext>
            </a:extLst>
          </p:cNvPr>
          <p:cNvSpPr>
            <a:spLocks noGrp="1"/>
          </p:cNvSpPr>
          <p:nvPr>
            <p:ph type="dt" sz="half" idx="10"/>
          </p:nvPr>
        </p:nvSpPr>
        <p:spPr/>
        <p:txBody>
          <a:bodyPr/>
          <a:lstStyle/>
          <a:p>
            <a:fld id="{7C95D9AE-B439-4EAD-8E55-DFC4AD016982}" type="datetimeFigureOut">
              <a:rPr lang="en-GB" smtClean="0"/>
              <a:t>22/07/2024</a:t>
            </a:fld>
            <a:endParaRPr lang="en-GB"/>
          </a:p>
        </p:txBody>
      </p:sp>
      <p:sp>
        <p:nvSpPr>
          <p:cNvPr id="5" name="Footer Placeholder 4">
            <a:extLst>
              <a:ext uri="{FF2B5EF4-FFF2-40B4-BE49-F238E27FC236}">
                <a16:creationId xmlns:a16="http://schemas.microsoft.com/office/drawing/2014/main" id="{B0FF6DF8-0C00-FFAF-3043-6ACB9E7883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0A38B-0035-4DD1-9415-745227D68463}"/>
              </a:ext>
            </a:extLst>
          </p:cNvPr>
          <p:cNvSpPr>
            <a:spLocks noGrp="1"/>
          </p:cNvSpPr>
          <p:nvPr>
            <p:ph type="sldNum" sz="quarter" idx="12"/>
          </p:nvPr>
        </p:nvSpPr>
        <p:spPr/>
        <p:txBody>
          <a:bodyPr/>
          <a:lstStyle/>
          <a:p>
            <a:fld id="{47EC9CAD-F61E-47BD-A2D8-09F8BADDAE6D}" type="slidenum">
              <a:rPr lang="en-GB" smtClean="0"/>
              <a:t>‹#›</a:t>
            </a:fld>
            <a:endParaRPr lang="en-GB"/>
          </a:p>
        </p:txBody>
      </p:sp>
    </p:spTree>
    <p:extLst>
      <p:ext uri="{BB962C8B-B14F-4D97-AF65-F5344CB8AC3E}">
        <p14:creationId xmlns:p14="http://schemas.microsoft.com/office/powerpoint/2010/main" val="185342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39A84D-20ED-CCF4-35A9-D2DD42EC24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DDA42A-18BF-80E5-8634-738B92328D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44D956-F668-0F5A-A124-A6A75F03543F}"/>
              </a:ext>
            </a:extLst>
          </p:cNvPr>
          <p:cNvSpPr>
            <a:spLocks noGrp="1"/>
          </p:cNvSpPr>
          <p:nvPr>
            <p:ph type="dt" sz="half" idx="10"/>
          </p:nvPr>
        </p:nvSpPr>
        <p:spPr/>
        <p:txBody>
          <a:bodyPr/>
          <a:lstStyle/>
          <a:p>
            <a:fld id="{7C95D9AE-B439-4EAD-8E55-DFC4AD016982}" type="datetimeFigureOut">
              <a:rPr lang="en-GB" smtClean="0"/>
              <a:t>22/07/2024</a:t>
            </a:fld>
            <a:endParaRPr lang="en-GB"/>
          </a:p>
        </p:txBody>
      </p:sp>
      <p:sp>
        <p:nvSpPr>
          <p:cNvPr id="5" name="Footer Placeholder 4">
            <a:extLst>
              <a:ext uri="{FF2B5EF4-FFF2-40B4-BE49-F238E27FC236}">
                <a16:creationId xmlns:a16="http://schemas.microsoft.com/office/drawing/2014/main" id="{76F2C7FB-B61D-8AC8-6149-289E95DAF2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0B73C-9A14-73E8-1955-134D1F078944}"/>
              </a:ext>
            </a:extLst>
          </p:cNvPr>
          <p:cNvSpPr>
            <a:spLocks noGrp="1"/>
          </p:cNvSpPr>
          <p:nvPr>
            <p:ph type="sldNum" sz="quarter" idx="12"/>
          </p:nvPr>
        </p:nvSpPr>
        <p:spPr/>
        <p:txBody>
          <a:bodyPr/>
          <a:lstStyle/>
          <a:p>
            <a:fld id="{47EC9CAD-F61E-47BD-A2D8-09F8BADDAE6D}" type="slidenum">
              <a:rPr lang="en-GB" smtClean="0"/>
              <a:t>‹#›</a:t>
            </a:fld>
            <a:endParaRPr lang="en-GB"/>
          </a:p>
        </p:txBody>
      </p:sp>
    </p:spTree>
    <p:extLst>
      <p:ext uri="{BB962C8B-B14F-4D97-AF65-F5344CB8AC3E}">
        <p14:creationId xmlns:p14="http://schemas.microsoft.com/office/powerpoint/2010/main" val="412729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CC05-9C7D-B64B-AC8A-FA16365501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F14698-EF93-32B8-09C0-2675D2E02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ACD7CE-2877-AAEF-F4F9-5B8EA62C10A8}"/>
              </a:ext>
            </a:extLst>
          </p:cNvPr>
          <p:cNvSpPr>
            <a:spLocks noGrp="1"/>
          </p:cNvSpPr>
          <p:nvPr>
            <p:ph type="dt" sz="half" idx="10"/>
          </p:nvPr>
        </p:nvSpPr>
        <p:spPr/>
        <p:txBody>
          <a:bodyPr/>
          <a:lstStyle/>
          <a:p>
            <a:fld id="{7C95D9AE-B439-4EAD-8E55-DFC4AD016982}" type="datetimeFigureOut">
              <a:rPr lang="en-GB" smtClean="0"/>
              <a:t>22/07/2024</a:t>
            </a:fld>
            <a:endParaRPr lang="en-GB"/>
          </a:p>
        </p:txBody>
      </p:sp>
      <p:sp>
        <p:nvSpPr>
          <p:cNvPr id="5" name="Footer Placeholder 4">
            <a:extLst>
              <a:ext uri="{FF2B5EF4-FFF2-40B4-BE49-F238E27FC236}">
                <a16:creationId xmlns:a16="http://schemas.microsoft.com/office/drawing/2014/main" id="{A0581BCF-A050-6E0D-8B09-FD92D01A43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45C5C7-5379-0DFB-C56E-F0DF671ED32D}"/>
              </a:ext>
            </a:extLst>
          </p:cNvPr>
          <p:cNvSpPr>
            <a:spLocks noGrp="1"/>
          </p:cNvSpPr>
          <p:nvPr>
            <p:ph type="sldNum" sz="quarter" idx="12"/>
          </p:nvPr>
        </p:nvSpPr>
        <p:spPr/>
        <p:txBody>
          <a:bodyPr/>
          <a:lstStyle/>
          <a:p>
            <a:fld id="{47EC9CAD-F61E-47BD-A2D8-09F8BADDAE6D}" type="slidenum">
              <a:rPr lang="en-GB" smtClean="0"/>
              <a:t>‹#›</a:t>
            </a:fld>
            <a:endParaRPr lang="en-GB"/>
          </a:p>
        </p:txBody>
      </p:sp>
    </p:spTree>
    <p:extLst>
      <p:ext uri="{BB962C8B-B14F-4D97-AF65-F5344CB8AC3E}">
        <p14:creationId xmlns:p14="http://schemas.microsoft.com/office/powerpoint/2010/main" val="393568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B35E-DC57-3A6E-20AC-5B512F106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BF047D-7AA8-26AF-442B-71BFE16DD4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1419CA-EBF2-8484-24F3-57AF23E74F99}"/>
              </a:ext>
            </a:extLst>
          </p:cNvPr>
          <p:cNvSpPr>
            <a:spLocks noGrp="1"/>
          </p:cNvSpPr>
          <p:nvPr>
            <p:ph type="dt" sz="half" idx="10"/>
          </p:nvPr>
        </p:nvSpPr>
        <p:spPr/>
        <p:txBody>
          <a:bodyPr/>
          <a:lstStyle/>
          <a:p>
            <a:fld id="{7C95D9AE-B439-4EAD-8E55-DFC4AD016982}" type="datetimeFigureOut">
              <a:rPr lang="en-GB" smtClean="0"/>
              <a:t>22/07/2024</a:t>
            </a:fld>
            <a:endParaRPr lang="en-GB"/>
          </a:p>
        </p:txBody>
      </p:sp>
      <p:sp>
        <p:nvSpPr>
          <p:cNvPr id="5" name="Footer Placeholder 4">
            <a:extLst>
              <a:ext uri="{FF2B5EF4-FFF2-40B4-BE49-F238E27FC236}">
                <a16:creationId xmlns:a16="http://schemas.microsoft.com/office/drawing/2014/main" id="{DC84A809-4170-C996-5B86-0F09F224EC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1C5CE9-8D54-5BA4-6440-C62DBCE0000C}"/>
              </a:ext>
            </a:extLst>
          </p:cNvPr>
          <p:cNvSpPr>
            <a:spLocks noGrp="1"/>
          </p:cNvSpPr>
          <p:nvPr>
            <p:ph type="sldNum" sz="quarter" idx="12"/>
          </p:nvPr>
        </p:nvSpPr>
        <p:spPr/>
        <p:txBody>
          <a:bodyPr/>
          <a:lstStyle/>
          <a:p>
            <a:fld id="{47EC9CAD-F61E-47BD-A2D8-09F8BADDAE6D}" type="slidenum">
              <a:rPr lang="en-GB" smtClean="0"/>
              <a:t>‹#›</a:t>
            </a:fld>
            <a:endParaRPr lang="en-GB"/>
          </a:p>
        </p:txBody>
      </p:sp>
    </p:spTree>
    <p:extLst>
      <p:ext uri="{BB962C8B-B14F-4D97-AF65-F5344CB8AC3E}">
        <p14:creationId xmlns:p14="http://schemas.microsoft.com/office/powerpoint/2010/main" val="285497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E93B-7D32-9BD4-0182-2CB5193DDA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93DD7B-9975-57C9-1B9F-DFBF0BBC2B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47CCEA-38FC-8299-DEAC-D0B07084A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926C21-006E-2695-272F-98D975285A62}"/>
              </a:ext>
            </a:extLst>
          </p:cNvPr>
          <p:cNvSpPr>
            <a:spLocks noGrp="1"/>
          </p:cNvSpPr>
          <p:nvPr>
            <p:ph type="dt" sz="half" idx="10"/>
          </p:nvPr>
        </p:nvSpPr>
        <p:spPr/>
        <p:txBody>
          <a:bodyPr/>
          <a:lstStyle/>
          <a:p>
            <a:fld id="{7C95D9AE-B439-4EAD-8E55-DFC4AD016982}" type="datetimeFigureOut">
              <a:rPr lang="en-GB" smtClean="0"/>
              <a:t>22/07/2024</a:t>
            </a:fld>
            <a:endParaRPr lang="en-GB"/>
          </a:p>
        </p:txBody>
      </p:sp>
      <p:sp>
        <p:nvSpPr>
          <p:cNvPr id="6" name="Footer Placeholder 5">
            <a:extLst>
              <a:ext uri="{FF2B5EF4-FFF2-40B4-BE49-F238E27FC236}">
                <a16:creationId xmlns:a16="http://schemas.microsoft.com/office/drawing/2014/main" id="{6D2F567E-EB11-4F11-D759-530E0D1749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5D0D71-1650-7094-CA61-B66EAA96D6B6}"/>
              </a:ext>
            </a:extLst>
          </p:cNvPr>
          <p:cNvSpPr>
            <a:spLocks noGrp="1"/>
          </p:cNvSpPr>
          <p:nvPr>
            <p:ph type="sldNum" sz="quarter" idx="12"/>
          </p:nvPr>
        </p:nvSpPr>
        <p:spPr/>
        <p:txBody>
          <a:bodyPr/>
          <a:lstStyle/>
          <a:p>
            <a:fld id="{47EC9CAD-F61E-47BD-A2D8-09F8BADDAE6D}" type="slidenum">
              <a:rPr lang="en-GB" smtClean="0"/>
              <a:t>‹#›</a:t>
            </a:fld>
            <a:endParaRPr lang="en-GB"/>
          </a:p>
        </p:txBody>
      </p:sp>
    </p:spTree>
    <p:extLst>
      <p:ext uri="{BB962C8B-B14F-4D97-AF65-F5344CB8AC3E}">
        <p14:creationId xmlns:p14="http://schemas.microsoft.com/office/powerpoint/2010/main" val="239704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3D68-9B2C-506C-3C86-67E95B67B8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81A4B1-D247-C701-8B4D-00EB5668C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700DD1-3E83-B141-1077-FC246B647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10A87D5-9F01-8091-32B1-A59CEC064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716810-FB90-3E42-D354-599DCDBF02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34825E-99E1-7304-2057-ADB3B787ADDA}"/>
              </a:ext>
            </a:extLst>
          </p:cNvPr>
          <p:cNvSpPr>
            <a:spLocks noGrp="1"/>
          </p:cNvSpPr>
          <p:nvPr>
            <p:ph type="dt" sz="half" idx="10"/>
          </p:nvPr>
        </p:nvSpPr>
        <p:spPr/>
        <p:txBody>
          <a:bodyPr/>
          <a:lstStyle/>
          <a:p>
            <a:fld id="{7C95D9AE-B439-4EAD-8E55-DFC4AD016982}" type="datetimeFigureOut">
              <a:rPr lang="en-GB" smtClean="0"/>
              <a:t>22/07/2024</a:t>
            </a:fld>
            <a:endParaRPr lang="en-GB"/>
          </a:p>
        </p:txBody>
      </p:sp>
      <p:sp>
        <p:nvSpPr>
          <p:cNvPr id="8" name="Footer Placeholder 7">
            <a:extLst>
              <a:ext uri="{FF2B5EF4-FFF2-40B4-BE49-F238E27FC236}">
                <a16:creationId xmlns:a16="http://schemas.microsoft.com/office/drawing/2014/main" id="{4562448C-7970-6EAB-3934-F70D963555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85D776-7312-97F6-F279-1C3BB4A2F357}"/>
              </a:ext>
            </a:extLst>
          </p:cNvPr>
          <p:cNvSpPr>
            <a:spLocks noGrp="1"/>
          </p:cNvSpPr>
          <p:nvPr>
            <p:ph type="sldNum" sz="quarter" idx="12"/>
          </p:nvPr>
        </p:nvSpPr>
        <p:spPr/>
        <p:txBody>
          <a:bodyPr/>
          <a:lstStyle/>
          <a:p>
            <a:fld id="{47EC9CAD-F61E-47BD-A2D8-09F8BADDAE6D}" type="slidenum">
              <a:rPr lang="en-GB" smtClean="0"/>
              <a:t>‹#›</a:t>
            </a:fld>
            <a:endParaRPr lang="en-GB"/>
          </a:p>
        </p:txBody>
      </p:sp>
    </p:spTree>
    <p:extLst>
      <p:ext uri="{BB962C8B-B14F-4D97-AF65-F5344CB8AC3E}">
        <p14:creationId xmlns:p14="http://schemas.microsoft.com/office/powerpoint/2010/main" val="361485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AF00-1FDF-676E-BC9F-A0C39A6526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5E73DD-7C87-2A47-3FD1-4C4254DAAEAF}"/>
              </a:ext>
            </a:extLst>
          </p:cNvPr>
          <p:cNvSpPr>
            <a:spLocks noGrp="1"/>
          </p:cNvSpPr>
          <p:nvPr>
            <p:ph type="dt" sz="half" idx="10"/>
          </p:nvPr>
        </p:nvSpPr>
        <p:spPr/>
        <p:txBody>
          <a:bodyPr/>
          <a:lstStyle/>
          <a:p>
            <a:fld id="{7C95D9AE-B439-4EAD-8E55-DFC4AD016982}" type="datetimeFigureOut">
              <a:rPr lang="en-GB" smtClean="0"/>
              <a:t>22/07/2024</a:t>
            </a:fld>
            <a:endParaRPr lang="en-GB"/>
          </a:p>
        </p:txBody>
      </p:sp>
      <p:sp>
        <p:nvSpPr>
          <p:cNvPr id="4" name="Footer Placeholder 3">
            <a:extLst>
              <a:ext uri="{FF2B5EF4-FFF2-40B4-BE49-F238E27FC236}">
                <a16:creationId xmlns:a16="http://schemas.microsoft.com/office/drawing/2014/main" id="{8DAF283B-F80B-A42D-A3CC-6ACDA414F2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B0C670-692C-881C-7115-4608FACC224A}"/>
              </a:ext>
            </a:extLst>
          </p:cNvPr>
          <p:cNvSpPr>
            <a:spLocks noGrp="1"/>
          </p:cNvSpPr>
          <p:nvPr>
            <p:ph type="sldNum" sz="quarter" idx="12"/>
          </p:nvPr>
        </p:nvSpPr>
        <p:spPr/>
        <p:txBody>
          <a:bodyPr/>
          <a:lstStyle/>
          <a:p>
            <a:fld id="{47EC9CAD-F61E-47BD-A2D8-09F8BADDAE6D}" type="slidenum">
              <a:rPr lang="en-GB" smtClean="0"/>
              <a:t>‹#›</a:t>
            </a:fld>
            <a:endParaRPr lang="en-GB"/>
          </a:p>
        </p:txBody>
      </p:sp>
    </p:spTree>
    <p:extLst>
      <p:ext uri="{BB962C8B-B14F-4D97-AF65-F5344CB8AC3E}">
        <p14:creationId xmlns:p14="http://schemas.microsoft.com/office/powerpoint/2010/main" val="103027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1DD43-DC81-5E64-CC98-D6012E581D14}"/>
              </a:ext>
            </a:extLst>
          </p:cNvPr>
          <p:cNvSpPr>
            <a:spLocks noGrp="1"/>
          </p:cNvSpPr>
          <p:nvPr>
            <p:ph type="dt" sz="half" idx="10"/>
          </p:nvPr>
        </p:nvSpPr>
        <p:spPr/>
        <p:txBody>
          <a:bodyPr/>
          <a:lstStyle/>
          <a:p>
            <a:fld id="{7C95D9AE-B439-4EAD-8E55-DFC4AD016982}" type="datetimeFigureOut">
              <a:rPr lang="en-GB" smtClean="0"/>
              <a:t>22/07/2024</a:t>
            </a:fld>
            <a:endParaRPr lang="en-GB"/>
          </a:p>
        </p:txBody>
      </p:sp>
      <p:sp>
        <p:nvSpPr>
          <p:cNvPr id="3" name="Footer Placeholder 2">
            <a:extLst>
              <a:ext uri="{FF2B5EF4-FFF2-40B4-BE49-F238E27FC236}">
                <a16:creationId xmlns:a16="http://schemas.microsoft.com/office/drawing/2014/main" id="{934AACE7-D37A-7029-67CA-6785B262D7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038DB4-32FE-46B1-E29F-E1597A5CBAA1}"/>
              </a:ext>
            </a:extLst>
          </p:cNvPr>
          <p:cNvSpPr>
            <a:spLocks noGrp="1"/>
          </p:cNvSpPr>
          <p:nvPr>
            <p:ph type="sldNum" sz="quarter" idx="12"/>
          </p:nvPr>
        </p:nvSpPr>
        <p:spPr/>
        <p:txBody>
          <a:bodyPr/>
          <a:lstStyle/>
          <a:p>
            <a:fld id="{47EC9CAD-F61E-47BD-A2D8-09F8BADDAE6D}" type="slidenum">
              <a:rPr lang="en-GB" smtClean="0"/>
              <a:t>‹#›</a:t>
            </a:fld>
            <a:endParaRPr lang="en-GB"/>
          </a:p>
        </p:txBody>
      </p:sp>
    </p:spTree>
    <p:extLst>
      <p:ext uri="{BB962C8B-B14F-4D97-AF65-F5344CB8AC3E}">
        <p14:creationId xmlns:p14="http://schemas.microsoft.com/office/powerpoint/2010/main" val="278466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9731-FF40-DC8C-E7E4-DE9A4410F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B9FA3A-6363-CCFF-B899-771FE751B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C0290E-C5DD-6442-4056-87D42D1B3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4B820-1180-B6A6-62F5-2445B0D284B0}"/>
              </a:ext>
            </a:extLst>
          </p:cNvPr>
          <p:cNvSpPr>
            <a:spLocks noGrp="1"/>
          </p:cNvSpPr>
          <p:nvPr>
            <p:ph type="dt" sz="half" idx="10"/>
          </p:nvPr>
        </p:nvSpPr>
        <p:spPr/>
        <p:txBody>
          <a:bodyPr/>
          <a:lstStyle/>
          <a:p>
            <a:fld id="{7C95D9AE-B439-4EAD-8E55-DFC4AD016982}" type="datetimeFigureOut">
              <a:rPr lang="en-GB" smtClean="0"/>
              <a:t>22/07/2024</a:t>
            </a:fld>
            <a:endParaRPr lang="en-GB"/>
          </a:p>
        </p:txBody>
      </p:sp>
      <p:sp>
        <p:nvSpPr>
          <p:cNvPr id="6" name="Footer Placeholder 5">
            <a:extLst>
              <a:ext uri="{FF2B5EF4-FFF2-40B4-BE49-F238E27FC236}">
                <a16:creationId xmlns:a16="http://schemas.microsoft.com/office/drawing/2014/main" id="{EFA8B5E2-5854-FFDC-C582-AC01977B8E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3FB808-D3A4-2788-24E7-01DF4C349999}"/>
              </a:ext>
            </a:extLst>
          </p:cNvPr>
          <p:cNvSpPr>
            <a:spLocks noGrp="1"/>
          </p:cNvSpPr>
          <p:nvPr>
            <p:ph type="sldNum" sz="quarter" idx="12"/>
          </p:nvPr>
        </p:nvSpPr>
        <p:spPr/>
        <p:txBody>
          <a:bodyPr/>
          <a:lstStyle/>
          <a:p>
            <a:fld id="{47EC9CAD-F61E-47BD-A2D8-09F8BADDAE6D}" type="slidenum">
              <a:rPr lang="en-GB" smtClean="0"/>
              <a:t>‹#›</a:t>
            </a:fld>
            <a:endParaRPr lang="en-GB"/>
          </a:p>
        </p:txBody>
      </p:sp>
    </p:spTree>
    <p:extLst>
      <p:ext uri="{BB962C8B-B14F-4D97-AF65-F5344CB8AC3E}">
        <p14:creationId xmlns:p14="http://schemas.microsoft.com/office/powerpoint/2010/main" val="312177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778E-0D55-F236-9139-3E1DB0A4C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2D12386-90F7-4639-818A-76383959D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90D924-8CF6-5F0C-AF23-45DF560E9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3F46B-42FC-382F-1887-1DAC1F8D835A}"/>
              </a:ext>
            </a:extLst>
          </p:cNvPr>
          <p:cNvSpPr>
            <a:spLocks noGrp="1"/>
          </p:cNvSpPr>
          <p:nvPr>
            <p:ph type="dt" sz="half" idx="10"/>
          </p:nvPr>
        </p:nvSpPr>
        <p:spPr/>
        <p:txBody>
          <a:bodyPr/>
          <a:lstStyle/>
          <a:p>
            <a:fld id="{7C95D9AE-B439-4EAD-8E55-DFC4AD016982}" type="datetimeFigureOut">
              <a:rPr lang="en-GB" smtClean="0"/>
              <a:t>22/07/2024</a:t>
            </a:fld>
            <a:endParaRPr lang="en-GB"/>
          </a:p>
        </p:txBody>
      </p:sp>
      <p:sp>
        <p:nvSpPr>
          <p:cNvPr id="6" name="Footer Placeholder 5">
            <a:extLst>
              <a:ext uri="{FF2B5EF4-FFF2-40B4-BE49-F238E27FC236}">
                <a16:creationId xmlns:a16="http://schemas.microsoft.com/office/drawing/2014/main" id="{63A60BDD-8DF1-68A9-FC60-1453F5D0F2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F4D409-640B-3CA9-ABFC-ED6328C21A97}"/>
              </a:ext>
            </a:extLst>
          </p:cNvPr>
          <p:cNvSpPr>
            <a:spLocks noGrp="1"/>
          </p:cNvSpPr>
          <p:nvPr>
            <p:ph type="sldNum" sz="quarter" idx="12"/>
          </p:nvPr>
        </p:nvSpPr>
        <p:spPr/>
        <p:txBody>
          <a:bodyPr/>
          <a:lstStyle/>
          <a:p>
            <a:fld id="{47EC9CAD-F61E-47BD-A2D8-09F8BADDAE6D}" type="slidenum">
              <a:rPr lang="en-GB" smtClean="0"/>
              <a:t>‹#›</a:t>
            </a:fld>
            <a:endParaRPr lang="en-GB"/>
          </a:p>
        </p:txBody>
      </p:sp>
    </p:spTree>
    <p:extLst>
      <p:ext uri="{BB962C8B-B14F-4D97-AF65-F5344CB8AC3E}">
        <p14:creationId xmlns:p14="http://schemas.microsoft.com/office/powerpoint/2010/main" val="105177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593EA-35C5-5605-D592-BBB75B850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634BA6-0211-528A-B2DC-3BA49561EA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C13FA4-3C7C-178A-B89B-E9E6142997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95D9AE-B439-4EAD-8E55-DFC4AD016982}" type="datetimeFigureOut">
              <a:rPr lang="en-GB" smtClean="0"/>
              <a:t>22/07/2024</a:t>
            </a:fld>
            <a:endParaRPr lang="en-GB"/>
          </a:p>
        </p:txBody>
      </p:sp>
      <p:sp>
        <p:nvSpPr>
          <p:cNvPr id="5" name="Footer Placeholder 4">
            <a:extLst>
              <a:ext uri="{FF2B5EF4-FFF2-40B4-BE49-F238E27FC236}">
                <a16:creationId xmlns:a16="http://schemas.microsoft.com/office/drawing/2014/main" id="{4F688794-F5F5-963B-0D29-4C0E7CAC4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8809D0D-B110-229E-9B30-DA0BB5878D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EC9CAD-F61E-47BD-A2D8-09F8BADDAE6D}" type="slidenum">
              <a:rPr lang="en-GB" smtClean="0"/>
              <a:t>‹#›</a:t>
            </a:fld>
            <a:endParaRPr lang="en-GB"/>
          </a:p>
        </p:txBody>
      </p:sp>
    </p:spTree>
    <p:extLst>
      <p:ext uri="{BB962C8B-B14F-4D97-AF65-F5344CB8AC3E}">
        <p14:creationId xmlns:p14="http://schemas.microsoft.com/office/powerpoint/2010/main" val="3424244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7622378-4878-CF22-39AC-F652FCA74713}"/>
              </a:ext>
            </a:extLst>
          </p:cNvPr>
          <p:cNvSpPr>
            <a:spLocks noGrp="1"/>
          </p:cNvSpPr>
          <p:nvPr>
            <p:ph type="subTitle" idx="1"/>
          </p:nvPr>
        </p:nvSpPr>
        <p:spPr>
          <a:xfrm>
            <a:off x="670362" y="1679912"/>
            <a:ext cx="4620584" cy="2469822"/>
          </a:xfrm>
        </p:spPr>
        <p:txBody>
          <a:bodyPr>
            <a:normAutofit/>
          </a:bodyPr>
          <a:lstStyle/>
          <a:p>
            <a:pPr algn="l"/>
            <a:r>
              <a:rPr lang="en-GB" sz="2800" dirty="0">
                <a:latin typeface="Arial" panose="020B0604020202020204" pitchFamily="34" charset="0"/>
                <a:cs typeface="Arial" panose="020B0604020202020204" pitchFamily="34" charset="0"/>
              </a:rPr>
              <a:t>BA</a:t>
            </a:r>
            <a:r>
              <a:rPr lang="en-GB" sz="2800" dirty="0"/>
              <a:t>RNET AND SOUTHGATE COLLEGE</a:t>
            </a:r>
          </a:p>
          <a:p>
            <a:pPr algn="l"/>
            <a:endParaRPr lang="en-GB" sz="2800" dirty="0"/>
          </a:p>
          <a:p>
            <a:pPr algn="l"/>
            <a:r>
              <a:rPr lang="en-GB" sz="2800" dirty="0">
                <a:latin typeface="Arial" panose="020B0604020202020204" pitchFamily="34" charset="0"/>
                <a:cs typeface="Arial" panose="020B0604020202020204" pitchFamily="34" charset="0"/>
              </a:rPr>
              <a:t>FETA</a:t>
            </a:r>
          </a:p>
        </p:txBody>
      </p:sp>
      <p:pic>
        <p:nvPicPr>
          <p:cNvPr id="5" name="Picture 4">
            <a:extLst>
              <a:ext uri="{FF2B5EF4-FFF2-40B4-BE49-F238E27FC236}">
                <a16:creationId xmlns:a16="http://schemas.microsoft.com/office/drawing/2014/main" id="{F84464DC-4B3B-2A3F-655C-8B98B2C08CEE}"/>
              </a:ext>
            </a:extLst>
          </p:cNvPr>
          <p:cNvPicPr>
            <a:picLocks noChangeAspect="1"/>
          </p:cNvPicPr>
          <p:nvPr/>
        </p:nvPicPr>
        <p:blipFill>
          <a:blip r:embed="rId2"/>
          <a:srcRect r="130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1846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985BD-E0FC-52CB-68AB-D62B5FE1CD82}"/>
              </a:ext>
            </a:extLst>
          </p:cNvPr>
          <p:cNvSpPr>
            <a:spLocks noGrp="1"/>
          </p:cNvSpPr>
          <p:nvPr>
            <p:ph type="title"/>
          </p:nvPr>
        </p:nvSpPr>
        <p:spPr>
          <a:xfrm>
            <a:off x="4553733" y="548464"/>
            <a:ext cx="6798541" cy="1675623"/>
          </a:xfrm>
        </p:spPr>
        <p:txBody>
          <a:bodyPr anchor="b">
            <a:normAutofit/>
          </a:bodyPr>
          <a:lstStyle/>
          <a:p>
            <a:r>
              <a:rPr lang="en-GB" sz="4000" dirty="0"/>
              <a:t>Carpentry Apprenticeships </a:t>
            </a:r>
          </a:p>
        </p:txBody>
      </p:sp>
      <p:pic>
        <p:nvPicPr>
          <p:cNvPr id="5" name="Picture 4" descr="Rolls of blueprints">
            <a:extLst>
              <a:ext uri="{FF2B5EF4-FFF2-40B4-BE49-F238E27FC236}">
                <a16:creationId xmlns:a16="http://schemas.microsoft.com/office/drawing/2014/main" id="{3E0BA342-99F5-0CCE-6ED1-CFEAAADAA187}"/>
              </a:ext>
            </a:extLst>
          </p:cNvPr>
          <p:cNvPicPr>
            <a:picLocks noChangeAspect="1"/>
          </p:cNvPicPr>
          <p:nvPr/>
        </p:nvPicPr>
        <p:blipFill>
          <a:blip r:embed="rId2"/>
          <a:srcRect l="59218" r="-3" b="-3"/>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A57292C9-7C5F-BB69-FF7F-43B861E8CD63}"/>
              </a:ext>
            </a:extLst>
          </p:cNvPr>
          <p:cNvSpPr>
            <a:spLocks noGrp="1"/>
          </p:cNvSpPr>
          <p:nvPr>
            <p:ph idx="1"/>
          </p:nvPr>
        </p:nvSpPr>
        <p:spPr>
          <a:xfrm>
            <a:off x="4553734" y="2409830"/>
            <a:ext cx="6798539" cy="3705217"/>
          </a:xfrm>
        </p:spPr>
        <p:txBody>
          <a:bodyPr vert="horz" lIns="91440" tIns="45720" rIns="91440" bIns="45720" rtlCol="0">
            <a:normAutofit/>
          </a:bodyPr>
          <a:lstStyle/>
          <a:p>
            <a:pPr marL="0" indent="0" algn="just">
              <a:buNone/>
            </a:pPr>
            <a:r>
              <a:rPr lang="en-GB" sz="1050" b="1" dirty="0">
                <a:ea typeface="+mn-lt"/>
                <a:cs typeface="+mn-lt"/>
              </a:rPr>
              <a:t>OVERIVEW: </a:t>
            </a:r>
            <a:endParaRPr lang="en-US" sz="1050" b="1" dirty="0"/>
          </a:p>
          <a:p>
            <a:pPr marL="0" indent="0" algn="just">
              <a:buNone/>
            </a:pPr>
            <a:r>
              <a:rPr lang="en-GB" sz="1050" dirty="0">
                <a:ea typeface="+mn-lt"/>
                <a:cs typeface="+mn-lt"/>
              </a:rPr>
              <a:t>This is a 24-month apprenticeship those seeking a career as a carpenter and joiner and wish to work on a building site or in domestic or commercial premises. The occupation is suited to those working with wood to create and install building components. This involves shaping and cutting materials, installing finished materials like partitions, doors, staircases, window frames and erecting structural components such as floor joists and roofs. </a:t>
            </a:r>
          </a:p>
          <a:p>
            <a:pPr marL="0" indent="0" algn="just">
              <a:buNone/>
            </a:pPr>
            <a:r>
              <a:rPr lang="en-GB" sz="1050" b="1" dirty="0">
                <a:ea typeface="+mn-lt"/>
                <a:cs typeface="+mn-lt"/>
              </a:rPr>
              <a:t>HOW WILL MY TRAINING BE DELIVERED: </a:t>
            </a:r>
          </a:p>
          <a:p>
            <a:pPr marL="0" indent="0" algn="just">
              <a:buNone/>
            </a:pPr>
            <a:r>
              <a:rPr lang="en-GB" sz="1050" dirty="0">
                <a:ea typeface="+mn-lt"/>
                <a:cs typeface="+mn-lt"/>
              </a:rPr>
              <a:t>This apprenticeship training will follow the Site Carpentry pathway which will entail preparing and installing basic building components e.g., doors, staircases, wall, and floor units on a building site or in domestic and commercial premises. Your learning will include some of the following topics: The principles of building construction terminology and components including foundations, roofs, walls, floors, utilities and services; How to interpret and produce relevant information from drawings and work instructions including the basic principles of Computer Aided Design (CAD); How to estimate resource quantities to carry out work; Power Tools: how to prepare, use and maintain power tools; How to carry out first fixing work; How to carry out second fixing work; Effective communication: oral, written, listening, body language, presentation; Logical thinking: use clear and valid reasoning when making decisions. Apprentices attend college 1 day per week at our Colindale Campus.</a:t>
            </a:r>
          </a:p>
          <a:p>
            <a:pPr marL="0" indent="0" algn="just">
              <a:buNone/>
            </a:pPr>
            <a:endParaRPr lang="en-GB" sz="1050" dirty="0">
              <a:ea typeface="+mn-lt"/>
              <a:cs typeface="+mn-lt"/>
            </a:endParaRPr>
          </a:p>
          <a:p>
            <a:pPr marL="0" indent="0" algn="just">
              <a:buNone/>
            </a:pPr>
            <a:r>
              <a:rPr lang="en-GB" sz="1050" b="1" dirty="0">
                <a:ea typeface="+mn-lt"/>
                <a:cs typeface="+mn-lt"/>
              </a:rPr>
              <a:t>WHAT QUALIFICATION WILL BE DELIVERED: </a:t>
            </a:r>
          </a:p>
          <a:p>
            <a:pPr marL="0" indent="0" algn="just">
              <a:buNone/>
            </a:pPr>
            <a:r>
              <a:rPr lang="en-GB" sz="1050" dirty="0">
                <a:ea typeface="+mn-lt"/>
                <a:cs typeface="+mn-lt"/>
              </a:rPr>
              <a:t>Level 2 Carpentry and Joinery Apprenticeship Standard</a:t>
            </a:r>
          </a:p>
        </p:txBody>
      </p:sp>
    </p:spTree>
    <p:extLst>
      <p:ext uri="{BB962C8B-B14F-4D97-AF65-F5344CB8AC3E}">
        <p14:creationId xmlns:p14="http://schemas.microsoft.com/office/powerpoint/2010/main" val="211052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Offshore production platform">
            <a:extLst>
              <a:ext uri="{FF2B5EF4-FFF2-40B4-BE49-F238E27FC236}">
                <a16:creationId xmlns:a16="http://schemas.microsoft.com/office/drawing/2014/main" id="{D0C60C79-7C9D-AAD4-0483-015FA12CD5CA}"/>
              </a:ext>
            </a:extLst>
          </p:cNvPr>
          <p:cNvPicPr>
            <a:picLocks noChangeAspect="1"/>
          </p:cNvPicPr>
          <p:nvPr/>
        </p:nvPicPr>
        <p:blipFill>
          <a:blip r:embed="rId2"/>
          <a:srcRect l="18358" r="25828" b="-1"/>
          <a:stretch/>
        </p:blipFill>
        <p:spPr>
          <a:xfrm>
            <a:off x="-1" y="-2"/>
            <a:ext cx="5410198" cy="6858002"/>
          </a:xfrm>
          <a:prstGeom prst="rect">
            <a:avLst/>
          </a:prstGeom>
        </p:spPr>
      </p:pic>
      <p:sp useBgFill="1">
        <p:nvSpPr>
          <p:cNvPr id="31" name="Rectangle 3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985BD-E0FC-52CB-68AB-D62B5FE1CD82}"/>
              </a:ext>
            </a:extLst>
          </p:cNvPr>
          <p:cNvSpPr>
            <a:spLocks noGrp="1"/>
          </p:cNvSpPr>
          <p:nvPr>
            <p:ph type="title"/>
          </p:nvPr>
        </p:nvSpPr>
        <p:spPr>
          <a:xfrm>
            <a:off x="6115317" y="405686"/>
            <a:ext cx="5464968" cy="1347064"/>
          </a:xfrm>
        </p:spPr>
        <p:txBody>
          <a:bodyPr>
            <a:normAutofit/>
          </a:bodyPr>
          <a:lstStyle/>
          <a:p>
            <a:r>
              <a:rPr lang="en-GB" sz="4000" dirty="0"/>
              <a:t>Gas Engineering Apprenticeships </a:t>
            </a:r>
          </a:p>
        </p:txBody>
      </p:sp>
      <p:sp>
        <p:nvSpPr>
          <p:cNvPr id="3" name="Content Placeholder 2">
            <a:extLst>
              <a:ext uri="{FF2B5EF4-FFF2-40B4-BE49-F238E27FC236}">
                <a16:creationId xmlns:a16="http://schemas.microsoft.com/office/drawing/2014/main" id="{A57292C9-7C5F-BB69-FF7F-43B861E8CD63}"/>
              </a:ext>
            </a:extLst>
          </p:cNvPr>
          <p:cNvSpPr>
            <a:spLocks noGrp="1"/>
          </p:cNvSpPr>
          <p:nvPr>
            <p:ph idx="1"/>
          </p:nvPr>
        </p:nvSpPr>
        <p:spPr>
          <a:xfrm>
            <a:off x="6115317" y="2343813"/>
            <a:ext cx="5713517" cy="4456372"/>
          </a:xfrm>
        </p:spPr>
        <p:txBody>
          <a:bodyPr vert="horz" lIns="91440" tIns="45720" rIns="91440" bIns="45720" rtlCol="0" anchor="ctr">
            <a:normAutofit lnSpcReduction="10000"/>
          </a:bodyPr>
          <a:lstStyle/>
          <a:p>
            <a:pPr marL="0" indent="0">
              <a:buNone/>
            </a:pPr>
            <a:r>
              <a:rPr lang="en-GB" sz="1050" dirty="0">
                <a:ea typeface="+mn-lt"/>
                <a:cs typeface="+mn-lt"/>
              </a:rPr>
              <a:t>OVERIVEW: </a:t>
            </a:r>
            <a:endParaRPr lang="en-US" sz="1050" dirty="0"/>
          </a:p>
          <a:p>
            <a:pPr marL="0" indent="0">
              <a:buNone/>
            </a:pPr>
            <a:r>
              <a:rPr lang="en-GB" sz="1050" dirty="0">
                <a:ea typeface="+mn-lt"/>
                <a:cs typeface="+mn-lt"/>
              </a:rPr>
              <a:t>This is a 24-month apprenticeship which is primarily aimed at individuals whose job role involves the safe installation, commission, decommission and the ongoing service and repair of gas appliances in either a domestic or non-domestic setting. Appliances can include a range of work categories such as central heating boilers, unvented hot water storage, ducted air heaters, cookers, space heaters, meters, alternative fuels, boosters, testing and purging for industrial pipework. All gas engineers must be registered on the Gas Safe® Register for each appliance in which they are competent to undertake work on. Those who work within Gas engineering must have the core requirements below and demonstrate the technical requirements in one setting - domestic or non-domestic. They must be registered on the Gas Safe® Register for four appliances.</a:t>
            </a:r>
            <a:endParaRPr lang="en-GB" sz="1050" dirty="0"/>
          </a:p>
          <a:p>
            <a:endParaRPr lang="en-GB" sz="1050" dirty="0">
              <a:ea typeface="+mn-lt"/>
              <a:cs typeface="+mn-lt"/>
            </a:endParaRPr>
          </a:p>
          <a:p>
            <a:pPr marL="0" indent="0">
              <a:buNone/>
            </a:pPr>
            <a:r>
              <a:rPr lang="en-GB" sz="1050" dirty="0">
                <a:ea typeface="+mn-lt"/>
                <a:cs typeface="+mn-lt"/>
              </a:rPr>
              <a:t>HOW WILL MY TRAINING BE DELIVERED: </a:t>
            </a:r>
          </a:p>
          <a:p>
            <a:pPr marL="0" indent="0">
              <a:buNone/>
            </a:pPr>
            <a:r>
              <a:rPr lang="en-GB" sz="1050" dirty="0">
                <a:ea typeface="+mn-lt"/>
                <a:cs typeface="+mn-lt"/>
              </a:rPr>
              <a:t>Apprentices attended college 1 day a week and will be in work 4 days per week. Within the Advanced Apprenticeship you will cover core knowledge and skills such as health, safety &amp; environmental legislation. Safe gas and electrical installation, commissioning, decommissioning, service and repair. As well as safe operation of the equipment and installation in accordance with industry standards, theories and procedures. You will also cover a variety of core technical knowledge and skills such as combustion, gas properties, carbon monoxide (CO) and types of burners, flues and ventilation principles. Flue types for appliances &amp; smart controls. On site assessments will take place to support the apprentice with building their portfolio. </a:t>
            </a:r>
            <a:endParaRPr lang="en-GB" sz="1050" dirty="0"/>
          </a:p>
          <a:p>
            <a:endParaRPr lang="en-GB" sz="1050" dirty="0">
              <a:ea typeface="+mn-lt"/>
              <a:cs typeface="+mn-lt"/>
            </a:endParaRPr>
          </a:p>
          <a:p>
            <a:pPr marL="0" indent="0">
              <a:buNone/>
            </a:pPr>
            <a:r>
              <a:rPr lang="en-GB" sz="1050" dirty="0">
                <a:ea typeface="+mn-lt"/>
                <a:cs typeface="+mn-lt"/>
              </a:rPr>
              <a:t>WHAT QUALIFICATION WILL BE DELIVERED: </a:t>
            </a:r>
          </a:p>
          <a:p>
            <a:pPr marL="0" indent="0">
              <a:buNone/>
            </a:pPr>
            <a:r>
              <a:rPr lang="en-GB" sz="1050" dirty="0">
                <a:ea typeface="+mn-lt"/>
                <a:cs typeface="+mn-lt"/>
              </a:rPr>
              <a:t>Level 3 Gas Engineering Apprenticeship Standard, Level 3 Gas Engineering Diploma, Gas Safe Registration</a:t>
            </a:r>
            <a:r>
              <a:rPr lang="en-GB" sz="800" dirty="0">
                <a:ea typeface="+mn-lt"/>
                <a:cs typeface="+mn-lt"/>
              </a:rPr>
              <a:t>. </a:t>
            </a:r>
            <a:endParaRPr lang="en-GB" sz="800" dirty="0"/>
          </a:p>
        </p:txBody>
      </p:sp>
    </p:spTree>
    <p:extLst>
      <p:ext uri="{BB962C8B-B14F-4D97-AF65-F5344CB8AC3E}">
        <p14:creationId xmlns:p14="http://schemas.microsoft.com/office/powerpoint/2010/main" val="212366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85BD-E0FC-52CB-68AB-D62B5FE1CD82}"/>
              </a:ext>
            </a:extLst>
          </p:cNvPr>
          <p:cNvSpPr>
            <a:spLocks noGrp="1"/>
          </p:cNvSpPr>
          <p:nvPr>
            <p:ph type="title"/>
          </p:nvPr>
        </p:nvSpPr>
        <p:spPr>
          <a:xfrm>
            <a:off x="6823878" y="741391"/>
            <a:ext cx="4491821" cy="1077681"/>
          </a:xfrm>
        </p:spPr>
        <p:txBody>
          <a:bodyPr anchor="b">
            <a:normAutofit/>
          </a:bodyPr>
          <a:lstStyle/>
          <a:p>
            <a:r>
              <a:rPr lang="en-GB" sz="3200" dirty="0"/>
              <a:t>Team Leading Apprenticeships </a:t>
            </a:r>
          </a:p>
        </p:txBody>
      </p:sp>
      <p:pic>
        <p:nvPicPr>
          <p:cNvPr id="5" name="Picture 4" descr="Large skydiving group mid-air">
            <a:extLst>
              <a:ext uri="{FF2B5EF4-FFF2-40B4-BE49-F238E27FC236}">
                <a16:creationId xmlns:a16="http://schemas.microsoft.com/office/drawing/2014/main" id="{C48C3BF3-09AC-780D-F9E8-99B2E7C2A08F}"/>
              </a:ext>
            </a:extLst>
          </p:cNvPr>
          <p:cNvPicPr>
            <a:picLocks noChangeAspect="1"/>
          </p:cNvPicPr>
          <p:nvPr/>
        </p:nvPicPr>
        <p:blipFill>
          <a:blip r:embed="rId2"/>
          <a:srcRect l="21028" r="1986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57292C9-7C5F-BB69-FF7F-43B861E8CD63}"/>
              </a:ext>
            </a:extLst>
          </p:cNvPr>
          <p:cNvSpPr>
            <a:spLocks noGrp="1"/>
          </p:cNvSpPr>
          <p:nvPr>
            <p:ph idx="1"/>
          </p:nvPr>
        </p:nvSpPr>
        <p:spPr>
          <a:xfrm>
            <a:off x="6823878" y="2033081"/>
            <a:ext cx="4491820" cy="3948227"/>
          </a:xfrm>
        </p:spPr>
        <p:txBody>
          <a:bodyPr vert="horz" lIns="91440" tIns="45720" rIns="91440" bIns="45720" rtlCol="0" anchor="t">
            <a:noAutofit/>
          </a:bodyPr>
          <a:lstStyle/>
          <a:p>
            <a:pPr marL="0" indent="0" algn="just">
              <a:buNone/>
            </a:pPr>
            <a:r>
              <a:rPr lang="en-GB" sz="1200" dirty="0">
                <a:ea typeface="+mn-lt"/>
                <a:cs typeface="+mn-lt"/>
              </a:rPr>
              <a:t>OVERIVEW: </a:t>
            </a:r>
            <a:endParaRPr lang="en-US" sz="1200" dirty="0"/>
          </a:p>
          <a:p>
            <a:pPr marL="0" indent="0" algn="just">
              <a:buNone/>
            </a:pPr>
            <a:r>
              <a:rPr lang="en-GB" sz="1200" dirty="0">
                <a:ea typeface="+mn-lt"/>
                <a:cs typeface="+mn-lt"/>
              </a:rPr>
              <a:t>This is a 16 - month apprenticeship that is aimed at those who are responsible for supporting, managing and developing team members, managing projects, planning and monitoring workloads and resources. Typical job roles include team leaders, first line managers and supervisors from all sectors - private, public or third sector organisations of any size. Attendance on this course is required once every month.</a:t>
            </a:r>
          </a:p>
          <a:p>
            <a:pPr marL="0" indent="0" algn="just">
              <a:buNone/>
            </a:pPr>
            <a:r>
              <a:rPr lang="en-GB" sz="1200" dirty="0">
                <a:ea typeface="+mn-lt"/>
                <a:cs typeface="+mn-lt"/>
              </a:rPr>
              <a:t>HOW WILL MY TRAINING BE DELIVERED: </a:t>
            </a:r>
          </a:p>
          <a:p>
            <a:pPr marL="0" indent="0" algn="just">
              <a:buNone/>
            </a:pPr>
            <a:r>
              <a:rPr lang="en-GB" sz="1200" dirty="0">
                <a:ea typeface="+mn-lt"/>
                <a:cs typeface="+mn-lt"/>
              </a:rPr>
              <a:t>Delivery consist of Monthly workshops, online sessions and workplace visits. Topics covered will include; leading and managing people, building relationships, communication, operational and project management, finance and decision making. Attendance on this course is required once every month.</a:t>
            </a:r>
            <a:endParaRPr lang="en-GB" sz="1200" dirty="0"/>
          </a:p>
          <a:p>
            <a:pPr algn="just"/>
            <a:endParaRPr lang="en-GB" sz="1200" dirty="0">
              <a:ea typeface="+mn-lt"/>
              <a:cs typeface="+mn-lt"/>
            </a:endParaRPr>
          </a:p>
          <a:p>
            <a:pPr marL="0" indent="0" algn="just">
              <a:buNone/>
            </a:pPr>
            <a:r>
              <a:rPr lang="en-GB" sz="1200" dirty="0">
                <a:ea typeface="+mn-lt"/>
                <a:cs typeface="+mn-lt"/>
              </a:rPr>
              <a:t>WHAT QUALIFICATION WILL BE DELIVERED: </a:t>
            </a:r>
          </a:p>
          <a:p>
            <a:pPr marL="0" indent="0" algn="just">
              <a:buNone/>
            </a:pPr>
            <a:r>
              <a:rPr lang="en-GB" sz="1200" dirty="0">
                <a:ea typeface="+mn-lt"/>
                <a:cs typeface="+mn-lt"/>
              </a:rPr>
              <a:t>Team Leader Supervisor Apprenticeship Standard – Level 3 ILM L3 Diploma in Management</a:t>
            </a:r>
            <a:endParaRPr lang="en-GB" sz="1200" dirty="0"/>
          </a:p>
        </p:txBody>
      </p:sp>
    </p:spTree>
    <p:extLst>
      <p:ext uri="{BB962C8B-B14F-4D97-AF65-F5344CB8AC3E}">
        <p14:creationId xmlns:p14="http://schemas.microsoft.com/office/powerpoint/2010/main" val="3336197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85BD-E0FC-52CB-68AB-D62B5FE1CD82}"/>
              </a:ext>
            </a:extLst>
          </p:cNvPr>
          <p:cNvSpPr>
            <a:spLocks noGrp="1"/>
          </p:cNvSpPr>
          <p:nvPr>
            <p:ph type="title"/>
          </p:nvPr>
        </p:nvSpPr>
        <p:spPr>
          <a:xfrm>
            <a:off x="6823878" y="204282"/>
            <a:ext cx="4491821" cy="1605064"/>
          </a:xfrm>
        </p:spPr>
        <p:txBody>
          <a:bodyPr anchor="b">
            <a:normAutofit/>
          </a:bodyPr>
          <a:lstStyle/>
          <a:p>
            <a:r>
              <a:rPr lang="en-GB" sz="3200" dirty="0"/>
              <a:t>Business Administration Apprenticeships </a:t>
            </a:r>
          </a:p>
        </p:txBody>
      </p:sp>
      <p:pic>
        <p:nvPicPr>
          <p:cNvPr id="5" name="Picture 4" descr="Graph on document with pen">
            <a:extLst>
              <a:ext uri="{FF2B5EF4-FFF2-40B4-BE49-F238E27FC236}">
                <a16:creationId xmlns:a16="http://schemas.microsoft.com/office/drawing/2014/main" id="{ABC95A9B-E682-CBE3-96C0-C1B50AD54443}"/>
              </a:ext>
            </a:extLst>
          </p:cNvPr>
          <p:cNvPicPr>
            <a:picLocks noChangeAspect="1"/>
          </p:cNvPicPr>
          <p:nvPr/>
        </p:nvPicPr>
        <p:blipFill>
          <a:blip r:embed="rId2"/>
          <a:srcRect l="27194" r="13472"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57292C9-7C5F-BB69-FF7F-43B861E8CD63}"/>
              </a:ext>
            </a:extLst>
          </p:cNvPr>
          <p:cNvSpPr>
            <a:spLocks noGrp="1"/>
          </p:cNvSpPr>
          <p:nvPr>
            <p:ph idx="1"/>
          </p:nvPr>
        </p:nvSpPr>
        <p:spPr>
          <a:xfrm>
            <a:off x="6823878" y="2091447"/>
            <a:ext cx="4491820" cy="4221803"/>
          </a:xfrm>
        </p:spPr>
        <p:txBody>
          <a:bodyPr vert="horz" lIns="91440" tIns="45720" rIns="91440" bIns="45720" rtlCol="0" anchor="t">
            <a:noAutofit/>
          </a:bodyPr>
          <a:lstStyle/>
          <a:p>
            <a:pPr marL="0" indent="0">
              <a:buNone/>
            </a:pPr>
            <a:r>
              <a:rPr lang="en-GB" sz="1200" dirty="0">
                <a:ea typeface="+mn-lt"/>
                <a:cs typeface="+mn-lt"/>
              </a:rPr>
              <a:t>OVERIVEW: </a:t>
            </a:r>
            <a:endParaRPr lang="en-US" sz="1200" dirty="0"/>
          </a:p>
          <a:p>
            <a:pPr marL="0" indent="0">
              <a:buNone/>
            </a:pPr>
            <a:r>
              <a:rPr lang="en-GB" sz="1200" dirty="0">
                <a:ea typeface="+mn-lt"/>
                <a:cs typeface="+mn-lt"/>
              </a:rPr>
              <a:t>This is a 16- month apprenticeship that is aimed at those who provide administrative services. Your work may include developing, implementing, maintaining and improving administrative services. You should be in a position where you can work independently and take responsibility for the outcomes of your work. You may work for private, public or third sector organisations of any size, and may work across a range of functional areas..</a:t>
            </a:r>
            <a:endParaRPr lang="en-GB" sz="1200" dirty="0"/>
          </a:p>
          <a:p>
            <a:endParaRPr lang="en-GB" sz="1200" dirty="0">
              <a:ea typeface="+mn-lt"/>
              <a:cs typeface="+mn-lt"/>
            </a:endParaRPr>
          </a:p>
          <a:p>
            <a:pPr marL="0" indent="0">
              <a:buNone/>
            </a:pPr>
            <a:r>
              <a:rPr lang="en-GB" sz="1200" dirty="0">
                <a:ea typeface="+mn-lt"/>
                <a:cs typeface="+mn-lt"/>
              </a:rPr>
              <a:t>HOW WILL MY TRAINING BE DELIVERED: </a:t>
            </a:r>
          </a:p>
          <a:p>
            <a:pPr marL="0" indent="0">
              <a:buNone/>
            </a:pPr>
            <a:r>
              <a:rPr lang="en-GB" sz="1200" dirty="0">
                <a:ea typeface="+mn-lt"/>
                <a:cs typeface="+mn-lt"/>
              </a:rPr>
              <a:t>Delivery will take the form of a series of monthly classroom sessions to develop the required underpinning knowledge. This will then be supported by monthly visits to the workplace to assess the development of skills and behaviours required to meet the Standard, using a series of work- based activities/projects.</a:t>
            </a:r>
          </a:p>
          <a:p>
            <a:pPr marL="0" indent="0">
              <a:buNone/>
            </a:pPr>
            <a:r>
              <a:rPr lang="en-GB" sz="1200" dirty="0">
                <a:ea typeface="+mn-lt"/>
                <a:cs typeface="+mn-lt"/>
              </a:rPr>
              <a:t>WHAT QUALIFICATION WILL BE DELIVERED: </a:t>
            </a:r>
          </a:p>
          <a:p>
            <a:pPr marL="0" indent="0">
              <a:buNone/>
            </a:pPr>
            <a:r>
              <a:rPr lang="en-GB" sz="1200" dirty="0">
                <a:ea typeface="+mn-lt"/>
                <a:cs typeface="+mn-lt"/>
              </a:rPr>
              <a:t>Business Administrator Apprenticeship Standard</a:t>
            </a:r>
            <a:endParaRPr lang="en-GB" sz="1200" dirty="0"/>
          </a:p>
        </p:txBody>
      </p:sp>
    </p:spTree>
    <p:extLst>
      <p:ext uri="{BB962C8B-B14F-4D97-AF65-F5344CB8AC3E}">
        <p14:creationId xmlns:p14="http://schemas.microsoft.com/office/powerpoint/2010/main" val="283875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E29899-E0B2-B5F0-C40C-B371AB95B802}"/>
              </a:ext>
            </a:extLst>
          </p:cNvPr>
          <p:cNvSpPr>
            <a:spLocks noGrp="1"/>
          </p:cNvSpPr>
          <p:nvPr>
            <p:ph type="title"/>
          </p:nvPr>
        </p:nvSpPr>
        <p:spPr>
          <a:xfrm>
            <a:off x="621792" y="1161288"/>
            <a:ext cx="3602736" cy="4526280"/>
          </a:xfrm>
        </p:spPr>
        <p:txBody>
          <a:bodyPr>
            <a:normAutofit/>
          </a:bodyPr>
          <a:lstStyle/>
          <a:p>
            <a:r>
              <a:rPr lang="en-GB" sz="4000"/>
              <a:t>Key Requirements for Hiring an Apprentice</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0FB452A-0138-0520-7C73-2185750CC230}"/>
              </a:ext>
            </a:extLst>
          </p:cNvPr>
          <p:cNvSpPr>
            <a:spLocks noGrp="1"/>
          </p:cNvSpPr>
          <p:nvPr>
            <p:ph idx="1"/>
          </p:nvPr>
        </p:nvSpPr>
        <p:spPr>
          <a:xfrm>
            <a:off x="5434149" y="932688"/>
            <a:ext cx="5916603" cy="4992624"/>
          </a:xfrm>
        </p:spPr>
        <p:txBody>
          <a:bodyPr anchor="ctr">
            <a:normAutofit/>
          </a:bodyPr>
          <a:lstStyle/>
          <a:p>
            <a:r>
              <a:rPr lang="en-GB" sz="1100" dirty="0"/>
              <a:t>Employ them for a minimum of 30 hours a week (this includes 6 hours spent at college). </a:t>
            </a:r>
          </a:p>
          <a:p>
            <a:r>
              <a:rPr lang="en-GB" sz="1100" dirty="0"/>
              <a:t>Release the apprentice from 6 hours of their working hours for off the job training. This would be for the one- day release at college. </a:t>
            </a:r>
          </a:p>
          <a:p>
            <a:r>
              <a:rPr lang="en-GB" sz="1100" dirty="0"/>
              <a:t>Provide a contract of employment for the duration of the apprenticeship and apprentices must be paid through PAYE. </a:t>
            </a:r>
          </a:p>
          <a:p>
            <a:r>
              <a:rPr lang="en-GB" sz="1100" dirty="0"/>
              <a:t>Provide employer liability insurance.</a:t>
            </a:r>
          </a:p>
          <a:p>
            <a:r>
              <a:rPr lang="en-GB" sz="1100" dirty="0"/>
              <a:t>Participate in reviews with the apprentice and the assessor every 8-12 weeks to feedback on the apprentice’s progress.</a:t>
            </a:r>
          </a:p>
          <a:p>
            <a:r>
              <a:rPr lang="en-GB" sz="1100" dirty="0"/>
              <a:t>Allow the assessor access to the apprentice to undertake assessments within the workplace. </a:t>
            </a:r>
          </a:p>
          <a:p>
            <a:r>
              <a:rPr lang="en-GB" sz="1100" dirty="0"/>
              <a:t>Provide access to the necessary work for the apprentice to complete their competency-based portfolio. </a:t>
            </a:r>
          </a:p>
          <a:p>
            <a:r>
              <a:rPr lang="en-GB" sz="1100" dirty="0"/>
              <a:t>Apprenticeships are available to new recruits and existing members of staff. There is a wide variety of apprenticeships available for almost every industry and business. These apprenticeships range from entry level jobs all the way to degree level and can complement your current learning and development activity.</a:t>
            </a:r>
          </a:p>
          <a:p>
            <a:r>
              <a:rPr lang="en-GB" sz="1100" dirty="0"/>
              <a:t>Existing employed staff can undertake an apprenticeship training programme if new  knowledge and skills are required for the job role. This means employers can utilise this training to enhance staff development within the organisation. Our experienced sales team will be able to advice on this in more detail.</a:t>
            </a:r>
          </a:p>
          <a:p>
            <a:endParaRPr lang="en-GB" sz="1100" dirty="0"/>
          </a:p>
          <a:p>
            <a:endParaRPr lang="en-GB" sz="1100" dirty="0"/>
          </a:p>
        </p:txBody>
      </p:sp>
    </p:spTree>
    <p:extLst>
      <p:ext uri="{BB962C8B-B14F-4D97-AF65-F5344CB8AC3E}">
        <p14:creationId xmlns:p14="http://schemas.microsoft.com/office/powerpoint/2010/main" val="3867305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89C2EE-F65E-3FD5-55C0-484E334CAF41}"/>
              </a:ext>
            </a:extLst>
          </p:cNvPr>
          <p:cNvSpPr>
            <a:spLocks noGrp="1"/>
          </p:cNvSpPr>
          <p:nvPr>
            <p:ph type="title"/>
          </p:nvPr>
        </p:nvSpPr>
        <p:spPr>
          <a:xfrm>
            <a:off x="621792" y="1161288"/>
            <a:ext cx="3602736" cy="4526280"/>
          </a:xfrm>
        </p:spPr>
        <p:txBody>
          <a:bodyPr>
            <a:normAutofit/>
          </a:bodyPr>
          <a:lstStyle/>
          <a:p>
            <a:r>
              <a:rPr lang="en-GB" sz="4000"/>
              <a:t>Employability course/Short courses </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A519960-8292-204E-61F4-D7FBE82D7C46}"/>
              </a:ext>
            </a:extLst>
          </p:cNvPr>
          <p:cNvSpPr>
            <a:spLocks noGrp="1"/>
          </p:cNvSpPr>
          <p:nvPr>
            <p:ph idx="1"/>
          </p:nvPr>
        </p:nvSpPr>
        <p:spPr>
          <a:xfrm>
            <a:off x="5547143" y="1606640"/>
            <a:ext cx="5916603" cy="4298623"/>
          </a:xfrm>
        </p:spPr>
        <p:txBody>
          <a:bodyPr anchor="ctr">
            <a:normAutofit/>
          </a:bodyPr>
          <a:lstStyle/>
          <a:p>
            <a:pPr marL="0" indent="0" algn="just">
              <a:buNone/>
            </a:pPr>
            <a:r>
              <a:rPr lang="en-GB" sz="2000" b="0" i="0" dirty="0">
                <a:effectLst/>
                <a:latin typeface="Open Sans" panose="020B0606030504020204" pitchFamily="34" charset="0"/>
              </a:rPr>
              <a:t>LEVEL 3 AWARD IN THE INSTALLATION AND MAINTENANCE OF HEAT PUMP SYSTEMS: </a:t>
            </a:r>
          </a:p>
          <a:p>
            <a:pPr marL="0" indent="0" algn="just">
              <a:buNone/>
            </a:pPr>
            <a:r>
              <a:rPr lang="en-GB" sz="2000" b="0" i="0" dirty="0">
                <a:effectLst/>
                <a:latin typeface="Open Sans" panose="020B0606030504020204" pitchFamily="34" charset="0"/>
              </a:rPr>
              <a:t>The qualification will help you gain an understanding of the skills required within the installation and maintenance of heat pump systems You will cover compulsory aspects such as: Vapour compression systems; Fundamental principles of heat pumps; Installation and testing of an air heat pumps; Commissioning an air source heat pump system; Non-refrigerant circuit routine service and maintenance of an air heat pump.</a:t>
            </a:r>
          </a:p>
          <a:p>
            <a:pPr marL="0" indent="0">
              <a:buNone/>
            </a:pPr>
            <a:endParaRPr lang="en-GB" sz="2000" dirty="0">
              <a:latin typeface="Open Sans" panose="020B0606030504020204" pitchFamily="34" charset="0"/>
            </a:endParaRPr>
          </a:p>
          <a:p>
            <a:endParaRPr lang="en-GB" sz="2000" dirty="0"/>
          </a:p>
        </p:txBody>
      </p:sp>
    </p:spTree>
    <p:extLst>
      <p:ext uri="{BB962C8B-B14F-4D97-AF65-F5344CB8AC3E}">
        <p14:creationId xmlns:p14="http://schemas.microsoft.com/office/powerpoint/2010/main" val="418999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653DF2-FD18-4963-5893-455E3C1A1E53}"/>
              </a:ext>
            </a:extLst>
          </p:cNvPr>
          <p:cNvSpPr>
            <a:spLocks noGrp="1"/>
          </p:cNvSpPr>
          <p:nvPr>
            <p:ph type="title"/>
          </p:nvPr>
        </p:nvSpPr>
        <p:spPr>
          <a:xfrm>
            <a:off x="838201" y="365125"/>
            <a:ext cx="5251316" cy="1807305"/>
          </a:xfrm>
        </p:spPr>
        <p:txBody>
          <a:bodyPr>
            <a:normAutofit/>
          </a:bodyPr>
          <a:lstStyle/>
          <a:p>
            <a:r>
              <a:rPr lang="en-GB" dirty="0">
                <a:latin typeface="Arial" panose="020B0604020202020204" pitchFamily="34" charset="0"/>
                <a:cs typeface="Arial" panose="020B0604020202020204" pitchFamily="34" charset="0"/>
              </a:rPr>
              <a:t>What we can offer</a:t>
            </a:r>
          </a:p>
        </p:txBody>
      </p:sp>
      <p:sp>
        <p:nvSpPr>
          <p:cNvPr id="3" name="Content Placeholder 2">
            <a:extLst>
              <a:ext uri="{FF2B5EF4-FFF2-40B4-BE49-F238E27FC236}">
                <a16:creationId xmlns:a16="http://schemas.microsoft.com/office/drawing/2014/main" id="{5A9745BA-15B3-9751-9CA6-7A4ED780E274}"/>
              </a:ext>
            </a:extLst>
          </p:cNvPr>
          <p:cNvSpPr>
            <a:spLocks noGrp="1"/>
          </p:cNvSpPr>
          <p:nvPr>
            <p:ph idx="1"/>
          </p:nvPr>
        </p:nvSpPr>
        <p:spPr>
          <a:xfrm>
            <a:off x="838200" y="1715460"/>
            <a:ext cx="4619621" cy="3905449"/>
          </a:xfrm>
        </p:spPr>
        <p:txBody>
          <a:bodyPr>
            <a:normAutofit/>
          </a:bodyPr>
          <a:lstStyle/>
          <a:p>
            <a:r>
              <a:rPr lang="en-GB" sz="1400" dirty="0">
                <a:latin typeface="Arial" panose="020B0604020202020204" pitchFamily="34" charset="0"/>
                <a:cs typeface="Arial" panose="020B0604020202020204" pitchFamily="34" charset="0"/>
              </a:rPr>
              <a:t>T Level’s – Engineering and Manufacturing T Level, Digital T level and the Digital Level and the construction T Level </a:t>
            </a:r>
          </a:p>
          <a:p>
            <a:r>
              <a:rPr lang="en-GB" sz="1400" dirty="0">
                <a:latin typeface="Arial" panose="020B0604020202020204" pitchFamily="34" charset="0"/>
                <a:cs typeface="Arial" panose="020B0604020202020204" pitchFamily="34" charset="0"/>
              </a:rPr>
              <a:t>Work Experience – Construction, Electrical ,Engineering and business and IT </a:t>
            </a:r>
          </a:p>
          <a:p>
            <a:r>
              <a:rPr lang="en-GB" sz="1400" dirty="0">
                <a:latin typeface="Arial" panose="020B0604020202020204" pitchFamily="34" charset="0"/>
                <a:cs typeface="Arial" panose="020B0604020202020204" pitchFamily="34" charset="0"/>
              </a:rPr>
              <a:t>Lean Manufacturing apprenticeship</a:t>
            </a:r>
          </a:p>
          <a:p>
            <a:r>
              <a:rPr lang="en-GB" sz="1400" dirty="0">
                <a:latin typeface="Arial" panose="020B0604020202020204" pitchFamily="34" charset="0"/>
                <a:cs typeface="Arial" panose="020B0604020202020204" pitchFamily="34" charset="0"/>
              </a:rPr>
              <a:t>Gas Engineering, Carpentry, business, customer service, team leading and process leader apprenticeships</a:t>
            </a:r>
          </a:p>
          <a:p>
            <a:r>
              <a:rPr lang="en-GB" sz="1400" dirty="0">
                <a:latin typeface="Arial" panose="020B0604020202020204" pitchFamily="34" charset="0"/>
                <a:cs typeface="Arial" panose="020B0604020202020204" pitchFamily="34" charset="0"/>
              </a:rPr>
              <a:t>Employability swap programmes and done in any industry </a:t>
            </a:r>
            <a:r>
              <a:rPr lang="en-GB" sz="1400" dirty="0" err="1">
                <a:latin typeface="Arial" panose="020B0604020202020204" pitchFamily="34" charset="0"/>
                <a:cs typeface="Arial" panose="020B0604020202020204" pitchFamily="34" charset="0"/>
              </a:rPr>
              <a:t>ie</a:t>
            </a:r>
            <a:r>
              <a:rPr lang="en-GB" sz="1400" dirty="0">
                <a:latin typeface="Arial" panose="020B0604020202020204" pitchFamily="34" charset="0"/>
                <a:cs typeface="Arial" panose="020B0604020202020204" pitchFamily="34" charset="0"/>
              </a:rPr>
              <a:t> customer services, construction</a:t>
            </a:r>
          </a:p>
          <a:p>
            <a:r>
              <a:rPr lang="en-GB" sz="1400" dirty="0">
                <a:latin typeface="Arial" panose="020B0604020202020204" pitchFamily="34" charset="0"/>
                <a:cs typeface="Arial" panose="020B0604020202020204" pitchFamily="34" charset="0"/>
              </a:rPr>
              <a:t>Air source heat pumps (Construction) Wire regulations (Electrical) </a:t>
            </a:r>
          </a:p>
          <a:p>
            <a:r>
              <a:rPr lang="en-GB" sz="1400" dirty="0">
                <a:latin typeface="Arial" panose="020B0604020202020204" pitchFamily="34" charset="0"/>
                <a:cs typeface="Arial" panose="020B0604020202020204" pitchFamily="34" charset="0"/>
              </a:rPr>
              <a:t>College Forums </a:t>
            </a:r>
          </a:p>
          <a:p>
            <a:endParaRPr lang="en-GB" sz="1400" dirty="0"/>
          </a:p>
          <a:p>
            <a:endParaRPr lang="en-GB" sz="1400" dirty="0"/>
          </a:p>
        </p:txBody>
      </p:sp>
      <p:pic>
        <p:nvPicPr>
          <p:cNvPr id="5" name="Picture 4" descr="Silhouette of a construction site">
            <a:extLst>
              <a:ext uri="{FF2B5EF4-FFF2-40B4-BE49-F238E27FC236}">
                <a16:creationId xmlns:a16="http://schemas.microsoft.com/office/drawing/2014/main" id="{83E2D2AD-7768-5A59-5065-2C8E4659D601}"/>
              </a:ext>
            </a:extLst>
          </p:cNvPr>
          <p:cNvPicPr>
            <a:picLocks noChangeAspect="1"/>
          </p:cNvPicPr>
          <p:nvPr/>
        </p:nvPicPr>
        <p:blipFill>
          <a:blip r:embed="rId2"/>
          <a:srcRect l="27242" r="1472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9383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6394FA-6120-8DF8-3F66-7DBB883EE8E5}"/>
              </a:ext>
            </a:extLst>
          </p:cNvPr>
          <p:cNvSpPr>
            <a:spLocks noGrp="1"/>
          </p:cNvSpPr>
          <p:nvPr>
            <p:ph type="title"/>
          </p:nvPr>
        </p:nvSpPr>
        <p:spPr>
          <a:xfrm>
            <a:off x="4553732" y="471492"/>
            <a:ext cx="6798541" cy="954813"/>
          </a:xfrm>
        </p:spPr>
        <p:txBody>
          <a:bodyPr anchor="b">
            <a:normAutofit/>
          </a:bodyPr>
          <a:lstStyle/>
          <a:p>
            <a:r>
              <a:rPr lang="en-GB" sz="4000" dirty="0"/>
              <a:t>Overview of work experience </a:t>
            </a:r>
          </a:p>
        </p:txBody>
      </p:sp>
      <p:pic>
        <p:nvPicPr>
          <p:cNvPr id="19" name="Picture 18" descr="Person in a tunnel">
            <a:extLst>
              <a:ext uri="{FF2B5EF4-FFF2-40B4-BE49-F238E27FC236}">
                <a16:creationId xmlns:a16="http://schemas.microsoft.com/office/drawing/2014/main" id="{6A4A0E7B-3006-6BAA-4E53-FCADE3C9BC0A}"/>
              </a:ext>
            </a:extLst>
          </p:cNvPr>
          <p:cNvPicPr>
            <a:picLocks noChangeAspect="1"/>
          </p:cNvPicPr>
          <p:nvPr/>
        </p:nvPicPr>
        <p:blipFill>
          <a:blip r:embed="rId2"/>
          <a:srcRect l="34902" r="24252" b="-1"/>
          <a:stretch/>
        </p:blipFill>
        <p:spPr>
          <a:xfrm>
            <a:off x="1" y="10"/>
            <a:ext cx="4196496" cy="6857990"/>
          </a:xfrm>
          <a:prstGeom prst="rect">
            <a:avLst/>
          </a:prstGeom>
          <a:effectLst/>
        </p:spPr>
      </p:pic>
      <p:sp>
        <p:nvSpPr>
          <p:cNvPr id="18" name="Content Placeholder 2">
            <a:extLst>
              <a:ext uri="{FF2B5EF4-FFF2-40B4-BE49-F238E27FC236}">
                <a16:creationId xmlns:a16="http://schemas.microsoft.com/office/drawing/2014/main" id="{071AB058-5C09-52D7-5E52-DEE90E8BDB97}"/>
              </a:ext>
            </a:extLst>
          </p:cNvPr>
          <p:cNvSpPr>
            <a:spLocks noGrp="1"/>
          </p:cNvSpPr>
          <p:nvPr>
            <p:ph idx="1"/>
          </p:nvPr>
        </p:nvSpPr>
        <p:spPr>
          <a:xfrm>
            <a:off x="4596235" y="1426305"/>
            <a:ext cx="6798539" cy="4189189"/>
          </a:xfrm>
        </p:spPr>
        <p:txBody>
          <a:bodyPr vert="horz" lIns="91440" tIns="45720" rIns="91440" bIns="45720" rtlCol="0" anchor="t">
            <a:noAutofit/>
          </a:bodyPr>
          <a:lstStyle/>
          <a:p>
            <a:r>
              <a:rPr lang="en-GB" sz="2400" dirty="0">
                <a:latin typeface="Arial" panose="020B0604020202020204" pitchFamily="34" charset="0"/>
                <a:cs typeface="Arial" panose="020B0604020202020204" pitchFamily="34" charset="0"/>
              </a:rPr>
              <a:t>Electrical Level 1, Level 2 and Level 3 </a:t>
            </a:r>
          </a:p>
          <a:p>
            <a:r>
              <a:rPr lang="en-GB" sz="2400" dirty="0">
                <a:latin typeface="Arial" panose="020B0604020202020204" pitchFamily="34" charset="0"/>
                <a:cs typeface="Arial" panose="020B0604020202020204" pitchFamily="34" charset="0"/>
              </a:rPr>
              <a:t>Engineering Level 1, Level 2 and Level 3</a:t>
            </a:r>
          </a:p>
          <a:p>
            <a:r>
              <a:rPr lang="en-GB" sz="2400" dirty="0">
                <a:latin typeface="Arial" panose="020B0604020202020204" pitchFamily="34" charset="0"/>
                <a:cs typeface="Arial" panose="020B0604020202020204" pitchFamily="34" charset="0"/>
              </a:rPr>
              <a:t>Bricklaying Level 1 and Level 2 </a:t>
            </a:r>
          </a:p>
          <a:p>
            <a:r>
              <a:rPr lang="en-GB" sz="2400" dirty="0">
                <a:latin typeface="Arial" panose="020B0604020202020204" pitchFamily="34" charset="0"/>
                <a:cs typeface="Arial" panose="020B0604020202020204" pitchFamily="34" charset="0"/>
              </a:rPr>
              <a:t>Plumbing Level 1, Level 2 and Level 3 </a:t>
            </a:r>
          </a:p>
          <a:p>
            <a:r>
              <a:rPr lang="en-GB" sz="2400" dirty="0">
                <a:latin typeface="Arial" panose="020B0604020202020204" pitchFamily="34" charset="0"/>
                <a:cs typeface="Arial" panose="020B0604020202020204" pitchFamily="34" charset="0"/>
              </a:rPr>
              <a:t>Construction Multi-Skills Level 1 </a:t>
            </a:r>
          </a:p>
          <a:p>
            <a:r>
              <a:rPr lang="en-GB" sz="2400" dirty="0">
                <a:latin typeface="Arial" panose="020B0604020202020204" pitchFamily="34" charset="0"/>
                <a:cs typeface="Arial" panose="020B0604020202020204" pitchFamily="34" charset="0"/>
              </a:rPr>
              <a:t>Carpentry and Joinery Level 1 </a:t>
            </a:r>
          </a:p>
          <a:p>
            <a:r>
              <a:rPr lang="en-GB" sz="2400" dirty="0">
                <a:latin typeface="Arial" panose="020B0604020202020204" pitchFamily="34" charset="0"/>
                <a:cs typeface="Arial" panose="020B0604020202020204" pitchFamily="34" charset="0"/>
              </a:rPr>
              <a:t>Business Level 2 and Level 3 </a:t>
            </a:r>
          </a:p>
          <a:p>
            <a:r>
              <a:rPr lang="en-GB" sz="2400" dirty="0">
                <a:latin typeface="Arial" panose="020B0604020202020204" pitchFamily="34" charset="0"/>
                <a:cs typeface="Arial" panose="020B0604020202020204" pitchFamily="34" charset="0"/>
              </a:rPr>
              <a:t>ICT Level 2 and Level 3</a:t>
            </a: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304684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450AC8-4912-DFAB-C2BE-5A21EBEDC293}"/>
              </a:ext>
            </a:extLst>
          </p:cNvPr>
          <p:cNvSpPr>
            <a:spLocks noGrp="1"/>
          </p:cNvSpPr>
          <p:nvPr>
            <p:ph type="title"/>
          </p:nvPr>
        </p:nvSpPr>
        <p:spPr>
          <a:xfrm>
            <a:off x="707413" y="4544704"/>
            <a:ext cx="4792635" cy="1811645"/>
          </a:xfrm>
        </p:spPr>
        <p:txBody>
          <a:bodyPr anchor="ctr">
            <a:normAutofit fontScale="90000"/>
          </a:bodyPr>
          <a:lstStyle/>
          <a:p>
            <a:r>
              <a:rPr lang="en-GB" sz="1000" b="0" i="0" cap="all" dirty="0">
                <a:effectLst/>
                <a:latin typeface="DINNextLTPro-BoldCondensed"/>
              </a:rPr>
              <a:t>-</a:t>
            </a:r>
            <a:br>
              <a:rPr lang="en-GB" sz="1000" b="0" i="0" cap="all" dirty="0">
                <a:effectLst/>
                <a:latin typeface="DINNextLTPro-BoldCondensed"/>
              </a:rPr>
            </a:br>
            <a:br>
              <a:rPr lang="en-GB" sz="1000" b="0" i="0" cap="all" dirty="0">
                <a:effectLst/>
                <a:latin typeface="DINNextLTPro-BoldCondensed"/>
              </a:rPr>
            </a:br>
            <a:br>
              <a:rPr lang="en-GB" sz="1000" b="0" i="0" cap="all" dirty="0">
                <a:effectLst/>
                <a:latin typeface="DINNextLTPro-BoldCondensed"/>
              </a:rPr>
            </a:br>
            <a:br>
              <a:rPr lang="en-GB" sz="1000" b="0" i="0" cap="all" dirty="0">
                <a:effectLst/>
                <a:latin typeface="DINNextLTPro-BoldCondensed"/>
              </a:rPr>
            </a:br>
            <a:br>
              <a:rPr lang="en-GB" sz="1000" b="0" i="0" cap="all" dirty="0">
                <a:effectLst/>
                <a:latin typeface="DINNextLTPro-BoldCondensed"/>
              </a:rPr>
            </a:br>
            <a:r>
              <a:rPr lang="en-GB" sz="2800" cap="all" dirty="0">
                <a:latin typeface="DINNextLTPro-BoldCondensed"/>
              </a:rPr>
              <a:t>T LEVEL - TECHNICAL QUALIFICATION IN PLUMBING AND HEATING ENGINEERING</a:t>
            </a:r>
            <a:br>
              <a:rPr lang="en-GB" sz="2800" b="0" i="0" cap="all" dirty="0">
                <a:effectLst/>
                <a:latin typeface="DINNextLTPro-BoldCondensed"/>
              </a:rPr>
            </a:br>
            <a:endParaRPr lang="en-US" sz="2800" dirty="0"/>
          </a:p>
        </p:txBody>
      </p:sp>
      <p:pic>
        <p:nvPicPr>
          <p:cNvPr id="18" name="Picture 17" descr="Construction work tools">
            <a:extLst>
              <a:ext uri="{FF2B5EF4-FFF2-40B4-BE49-F238E27FC236}">
                <a16:creationId xmlns:a16="http://schemas.microsoft.com/office/drawing/2014/main" id="{F0A2A7EC-D4DB-7641-AB81-D58227D4F800}"/>
              </a:ext>
            </a:extLst>
          </p:cNvPr>
          <p:cNvPicPr>
            <a:picLocks noChangeAspect="1"/>
          </p:cNvPicPr>
          <p:nvPr/>
        </p:nvPicPr>
        <p:blipFill>
          <a:blip r:embed="rId2"/>
          <a:srcRect l="1111" r="-1" b="-1"/>
          <a:stretch/>
        </p:blipFill>
        <p:spPr>
          <a:xfrm>
            <a:off x="-1" y="10"/>
            <a:ext cx="6096001" cy="4114790"/>
          </a:xfrm>
          <a:prstGeom prst="rect">
            <a:avLst/>
          </a:prstGeom>
        </p:spPr>
      </p:pic>
      <p:sp>
        <p:nvSpPr>
          <p:cNvPr id="3" name="Content Placeholder 2">
            <a:extLst>
              <a:ext uri="{FF2B5EF4-FFF2-40B4-BE49-F238E27FC236}">
                <a16:creationId xmlns:a16="http://schemas.microsoft.com/office/drawing/2014/main" id="{3C882330-0D18-D11B-CE76-831AAD0DD162}"/>
              </a:ext>
            </a:extLst>
          </p:cNvPr>
          <p:cNvSpPr>
            <a:spLocks noGrp="1"/>
          </p:cNvSpPr>
          <p:nvPr>
            <p:ph idx="1"/>
          </p:nvPr>
        </p:nvSpPr>
        <p:spPr>
          <a:xfrm>
            <a:off x="6803410" y="691912"/>
            <a:ext cx="4585646" cy="5474173"/>
          </a:xfrm>
        </p:spPr>
        <p:txBody>
          <a:bodyPr anchor="ctr">
            <a:normAutofit/>
          </a:bodyPr>
          <a:lstStyle/>
          <a:p>
            <a:pPr algn="just"/>
            <a:r>
              <a:rPr lang="en-GB" sz="1300" dirty="0">
                <a:latin typeface="Arial" panose="020B0604020202020204" pitchFamily="34" charset="0"/>
                <a:cs typeface="Arial" panose="020B0604020202020204" pitchFamily="34" charset="0"/>
              </a:rPr>
              <a:t>Building services engineering- Fundamental Health and Safety practices associated with construction and BSE work; Scientific principles related to construction activities; The construction industry and careers; Principles of sustainability and design, relevant to construction projects; Information, data and principles of measurements; Tools, equipment and materials used in BSE work; Legislation, regulations and approved standards that apply to BSE systems. Plumbing engineering- Fundamental health and safety practices associated with plumbing work; plumbing tools and equipment; Pipework materials, installation methods, and jointing processes; plumbing systems and their purpose; plumbing science, principles of measurement and marking out components and pipework. Heating engineering- Fundamental health and safety practices associated with heating engineering work; Heating engineering tools and equipment; Pipework technology, Heating systems and Heating engineering science.</a:t>
            </a:r>
          </a:p>
          <a:p>
            <a:pPr algn="just"/>
            <a:endParaRPr lang="en-GB" sz="1300" dirty="0">
              <a:latin typeface="Arial" panose="020B0604020202020204" pitchFamily="34" charset="0"/>
              <a:cs typeface="Arial" panose="020B0604020202020204" pitchFamily="34" charset="0"/>
            </a:endParaRPr>
          </a:p>
          <a:p>
            <a:pPr marL="0" indent="0" algn="just">
              <a:buNone/>
            </a:pPr>
            <a:r>
              <a:rPr lang="en-GB" sz="1300" b="1" dirty="0">
                <a:latin typeface="Arial" panose="020B0604020202020204" pitchFamily="34" charset="0"/>
                <a:cs typeface="Arial" panose="020B0604020202020204" pitchFamily="34" charset="0"/>
              </a:rPr>
              <a:t>Career you would go in to after qualification </a:t>
            </a:r>
          </a:p>
          <a:p>
            <a:pPr algn="just"/>
            <a:r>
              <a:rPr lang="en-GB" sz="1300" dirty="0">
                <a:latin typeface="Arial" panose="020B0604020202020204" pitchFamily="34" charset="0"/>
                <a:cs typeface="Arial" panose="020B0604020202020204" pitchFamily="34" charset="0"/>
              </a:rPr>
              <a:t> Plumbing </a:t>
            </a:r>
          </a:p>
          <a:p>
            <a:pPr algn="just"/>
            <a:r>
              <a:rPr lang="en-GB" sz="1300" dirty="0">
                <a:latin typeface="Arial" panose="020B0604020202020204" pitchFamily="34" charset="0"/>
                <a:cs typeface="Arial" panose="020B0604020202020204" pitchFamily="34" charset="0"/>
              </a:rPr>
              <a:t>Domestic Heating/Plumbing/Engineering installation </a:t>
            </a:r>
          </a:p>
          <a:p>
            <a:pPr algn="just"/>
            <a:r>
              <a:rPr lang="en-GB" sz="1300" dirty="0">
                <a:latin typeface="Arial" panose="020B0604020202020204" pitchFamily="34" charset="0"/>
                <a:cs typeface="Arial" panose="020B0604020202020204" pitchFamily="34" charset="0"/>
              </a:rPr>
              <a:t>Technician </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57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FE79-371D-4AAF-380C-D0BF666CA8E8}"/>
              </a:ext>
            </a:extLst>
          </p:cNvPr>
          <p:cNvSpPr>
            <a:spLocks noGrp="1"/>
          </p:cNvSpPr>
          <p:nvPr>
            <p:ph type="title"/>
          </p:nvPr>
        </p:nvSpPr>
        <p:spPr>
          <a:xfrm>
            <a:off x="876694" y="972929"/>
            <a:ext cx="4500850" cy="1616203"/>
          </a:xfrm>
        </p:spPr>
        <p:txBody>
          <a:bodyPr anchor="t">
            <a:normAutofit fontScale="90000"/>
          </a:bodyPr>
          <a:lstStyle/>
          <a:p>
            <a:r>
              <a:rPr lang="en-GB" sz="3200" b="1" dirty="0">
                <a:latin typeface="Arial" panose="020B0604020202020204" pitchFamily="34" charset="0"/>
                <a:cs typeface="Arial" panose="020B0604020202020204" pitchFamily="34" charset="0"/>
              </a:rPr>
              <a:t>T Level’s</a:t>
            </a:r>
            <a:br>
              <a:rPr lang="en-GB" sz="3200" dirty="0">
                <a:latin typeface="Arial" panose="020B0604020202020204" pitchFamily="34" charset="0"/>
                <a:cs typeface="Arial" panose="020B0604020202020204" pitchFamily="34" charset="0"/>
              </a:rPr>
            </a:br>
            <a:r>
              <a:rPr lang="en-GB" sz="3200" b="1" dirty="0">
                <a:latin typeface="Arial" panose="020B0604020202020204" pitchFamily="34" charset="0"/>
                <a:ea typeface="Calibri" panose="020F0502020204030204" pitchFamily="34" charset="0"/>
                <a:cs typeface="Arial" panose="020B0604020202020204" pitchFamily="34" charset="0"/>
              </a:rPr>
              <a:t>Course Profile –Electrical &amp; Electronic Engineering T Level</a:t>
            </a:r>
            <a:endParaRPr lang="en-GB" sz="3200" dirty="0">
              <a:latin typeface="Arial" panose="020B0604020202020204" pitchFamily="34" charset="0"/>
              <a:cs typeface="Arial" panose="020B0604020202020204" pitchFamily="34" charset="0"/>
            </a:endParaRPr>
          </a:p>
        </p:txBody>
      </p:sp>
      <p:pic>
        <p:nvPicPr>
          <p:cNvPr id="24" name="Picture 23" descr="Electronic circuit board">
            <a:extLst>
              <a:ext uri="{FF2B5EF4-FFF2-40B4-BE49-F238E27FC236}">
                <a16:creationId xmlns:a16="http://schemas.microsoft.com/office/drawing/2014/main" id="{EAA44C2A-DE1F-1113-68F7-758294E6DBB0}"/>
              </a:ext>
            </a:extLst>
          </p:cNvPr>
          <p:cNvPicPr>
            <a:picLocks noChangeAspect="1"/>
          </p:cNvPicPr>
          <p:nvPr/>
        </p:nvPicPr>
        <p:blipFill>
          <a:blip r:embed="rId3"/>
          <a:srcRect t="15742" r="9091" b="7649"/>
          <a:stretch/>
        </p:blipFill>
        <p:spPr>
          <a:xfrm>
            <a:off x="838200" y="3118215"/>
            <a:ext cx="4539344" cy="2553391"/>
          </a:xfrm>
          <a:prstGeom prst="rect">
            <a:avLst/>
          </a:prstGeom>
        </p:spPr>
      </p:pic>
      <p:sp>
        <p:nvSpPr>
          <p:cNvPr id="26" name="Content Placeholder 2">
            <a:extLst>
              <a:ext uri="{FF2B5EF4-FFF2-40B4-BE49-F238E27FC236}">
                <a16:creationId xmlns:a16="http://schemas.microsoft.com/office/drawing/2014/main" id="{A3066B20-9949-A4DF-983A-6B7DD9006EFD}"/>
              </a:ext>
            </a:extLst>
          </p:cNvPr>
          <p:cNvSpPr>
            <a:spLocks noGrp="1"/>
          </p:cNvSpPr>
          <p:nvPr>
            <p:ph idx="1"/>
          </p:nvPr>
        </p:nvSpPr>
        <p:spPr>
          <a:xfrm>
            <a:off x="6096000" y="359923"/>
            <a:ext cx="5869021" cy="6070060"/>
          </a:xfrm>
        </p:spPr>
        <p:txBody>
          <a:bodyPr anchor="t">
            <a:normAutofit lnSpcReduction="10000"/>
          </a:bodyPr>
          <a:lstStyle/>
          <a:p>
            <a:pPr marL="0" indent="0" algn="just">
              <a:spcAft>
                <a:spcPts val="800"/>
              </a:spcAft>
              <a:buNone/>
            </a:pPr>
            <a:r>
              <a:rPr lang="en-GB" sz="1050" dirty="0">
                <a:effectLst/>
                <a:latin typeface="Arial" panose="020B0604020202020204" pitchFamily="34" charset="0"/>
                <a:ea typeface="Calibri" panose="020F0502020204030204" pitchFamily="34" charset="0"/>
                <a:cs typeface="Arial" panose="020B0604020202020204" pitchFamily="34" charset="0"/>
              </a:rPr>
              <a:t> </a:t>
            </a:r>
            <a:r>
              <a:rPr lang="en-GB" sz="1200" b="1" dirty="0">
                <a:latin typeface="Arial" panose="020B0604020202020204" pitchFamily="34" charset="0"/>
                <a:ea typeface="Calibri" panose="020F0502020204030204" pitchFamily="34" charset="0"/>
                <a:cs typeface="Arial" panose="020B0604020202020204" pitchFamily="34" charset="0"/>
              </a:rPr>
              <a:t> Overview:</a:t>
            </a:r>
          </a:p>
          <a:p>
            <a:pPr algn="just">
              <a:spcAft>
                <a:spcPts val="800"/>
              </a:spcAft>
            </a:pPr>
            <a:r>
              <a:rPr lang="en-GB" sz="1200" dirty="0">
                <a:latin typeface="Arial" panose="020B0604020202020204" pitchFamily="34" charset="0"/>
                <a:cs typeface="Arial" panose="020B0604020202020204" pitchFamily="34" charset="0"/>
              </a:rPr>
              <a:t>Engineering offers a dynamic and thrilling career that involves continuous innovation and advancement of products and systems. Through this T-level program, you'll develop an understanding of how materials, conditions, and contexts shape the design processes and final products. Additionally, you will learn about the business aspects in engineering, delving into areas such as: Customer and client requirements; Principles of design; Design processes; Communication in design This technical qualification primarily concentrates on equipping you with the knowledge and skills required for a successful career in the engineering industry. It will prepare you to enter the industry either through employment or as an apprentice. Furthermore, the successful completion of this program will open doors for you to pursue higher education courses and further training.</a:t>
            </a:r>
          </a:p>
          <a:p>
            <a:pPr algn="just">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 </a:t>
            </a:r>
            <a:r>
              <a:rPr lang="en-GB" sz="1200" b="1" dirty="0">
                <a:latin typeface="Arial" panose="020B0604020202020204" pitchFamily="34" charset="0"/>
                <a:ea typeface="Calibri" panose="020F0502020204030204" pitchFamily="34" charset="0"/>
                <a:cs typeface="Arial" panose="020B0604020202020204" pitchFamily="34" charset="0"/>
              </a:rPr>
              <a:t>Duration:</a:t>
            </a:r>
            <a:endParaRPr lang="en-GB" sz="1200" dirty="0">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2-year Programme with 315 Hours on Industry Placement</a:t>
            </a:r>
          </a:p>
          <a:p>
            <a:pPr algn="just">
              <a:spcAft>
                <a:spcPts val="800"/>
              </a:spcAft>
            </a:pPr>
            <a:r>
              <a:rPr lang="en-GB" sz="1200" b="1" dirty="0">
                <a:latin typeface="Arial" panose="020B0604020202020204" pitchFamily="34" charset="0"/>
                <a:ea typeface="Calibri" panose="020F0502020204030204" pitchFamily="34" charset="0"/>
                <a:cs typeface="Arial" panose="020B0604020202020204" pitchFamily="34" charset="0"/>
              </a:rPr>
              <a:t> What will the student study:</a:t>
            </a:r>
            <a:endParaRPr lang="en-GB" sz="1200" dirty="0">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GB" sz="1200" dirty="0">
                <a:latin typeface="Arial" panose="020B0604020202020204" pitchFamily="34" charset="0"/>
                <a:cs typeface="Arial" panose="020B0604020202020204" pitchFamily="34" charset="0"/>
              </a:rPr>
              <a:t>The course will include the following topics: Essential mathematics for engineering and manufacturing; Essential science for engineering and manufacturing; Materials and their properties; Mechanical principles; Electrical and electronic principles; Mechatronics; Working within the engineering and manufacturing sectors; Engineering and manufacturing past, present, and future; Engineering and manufacturing control systems; Quality management; Health and safety principles and coverage; Business, commercial and financial awareness; Professional responsibilities, attitudes, and behaviours; Stock and asset management; Continuous improvement; Project and programme management. You will also acquire the technical knowledge and practical skills specific to the Electrical/ Electronics industry, common workplace skills along with relevant Maths, English and digital skills. There is a mandatory 315-hour (45 day) minimum industry placement, which also needs to be achieved.</a:t>
            </a:r>
          </a:p>
          <a:p>
            <a:pPr>
              <a:spcAft>
                <a:spcPts val="800"/>
              </a:spcAft>
            </a:pPr>
            <a:endParaRPr lang="en-GB" sz="800" dirty="0">
              <a:latin typeface="Arial" panose="020B0604020202020204" pitchFamily="34" charset="0"/>
              <a:cs typeface="Arial" panose="020B0604020202020204" pitchFamily="34" charset="0"/>
            </a:endParaRPr>
          </a:p>
          <a:p>
            <a:endParaRPr lang="en-GB" sz="800" dirty="0"/>
          </a:p>
        </p:txBody>
      </p:sp>
      <p:grpSp>
        <p:nvGrpSpPr>
          <p:cNvPr id="55" name="Group 54">
            <a:extLst>
              <a:ext uri="{FF2B5EF4-FFF2-40B4-BE49-F238E27FC236}">
                <a16:creationId xmlns:a16="http://schemas.microsoft.com/office/drawing/2014/main" id="{9AF08BBE-71A7-AEFC-F970-93C6BF79B3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56" name="Rectangle 55">
              <a:extLst>
                <a:ext uri="{FF2B5EF4-FFF2-40B4-BE49-F238E27FC236}">
                  <a16:creationId xmlns:a16="http://schemas.microsoft.com/office/drawing/2014/main" id="{31C42412-D66A-A89A-CBAD-067355BA7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9F63095-BD54-33B2-6873-1DC4DF820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693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57292C9-7C5F-BB69-FF7F-43B861E8CD63}"/>
              </a:ext>
            </a:extLst>
          </p:cNvPr>
          <p:cNvSpPr>
            <a:spLocks noGrp="1"/>
          </p:cNvSpPr>
          <p:nvPr>
            <p:ph idx="1"/>
          </p:nvPr>
        </p:nvSpPr>
        <p:spPr>
          <a:xfrm>
            <a:off x="407751" y="377072"/>
            <a:ext cx="5861073" cy="6070861"/>
          </a:xfrm>
        </p:spPr>
        <p:txBody>
          <a:bodyPr vert="horz" lIns="91440" tIns="45720" rIns="91440" bIns="45720" rtlCol="0">
            <a:normAutofit fontScale="92500" lnSpcReduction="10000"/>
          </a:bodyPr>
          <a:lstStyle/>
          <a:p>
            <a:pPr marL="0" indent="0" algn="just">
              <a:lnSpc>
                <a:spcPct val="100000"/>
              </a:lnSpc>
              <a:spcAft>
                <a:spcPts val="800"/>
              </a:spcAft>
              <a:buNone/>
            </a:pPr>
            <a:r>
              <a:rPr lang="en-US" sz="1200" b="1" dirty="0">
                <a:effectLst/>
              </a:rPr>
              <a:t>How will the student be assessed at College?</a:t>
            </a:r>
            <a:endParaRPr lang="en-US" sz="1200" dirty="0">
              <a:effectLst/>
            </a:endParaRPr>
          </a:p>
          <a:p>
            <a:pPr algn="just">
              <a:lnSpc>
                <a:spcPct val="100000"/>
              </a:lnSpc>
              <a:spcAft>
                <a:spcPts val="800"/>
              </a:spcAft>
            </a:pPr>
            <a:r>
              <a:rPr lang="en-US" sz="1200" dirty="0">
                <a:effectLst/>
              </a:rPr>
              <a:t>Two externally set exams covering knowledge from the engineering common core. An employer-set project that will consist of a well-defined, real industry-style brief. The brief will be complex and non-routine and will require the use of relevant </a:t>
            </a:r>
            <a:r>
              <a:rPr lang="en-US" sz="1200" dirty="0" err="1">
                <a:effectLst/>
              </a:rPr>
              <a:t>Maths</a:t>
            </a:r>
            <a:r>
              <a:rPr lang="en-US" sz="1200" dirty="0">
                <a:effectLst/>
              </a:rPr>
              <a:t>, English and digital skills. The brief will give you the chance to demonstrate your knowledge and understanding of the </a:t>
            </a:r>
            <a:r>
              <a:rPr lang="en-US" sz="1600" dirty="0">
                <a:effectLst/>
              </a:rPr>
              <a:t>core</a:t>
            </a:r>
            <a:r>
              <a:rPr lang="en-US" sz="1200" dirty="0">
                <a:effectLst/>
              </a:rPr>
              <a:t> content and your core skills to solve problems that could occur in the workplace. An occupational specialism assessment which is composed of a series of practical tasks relating to the specialism at hand. This will take place over a period, which will be confirmed when you start your course. The course is graded as Pass, Merit, Distinction or Fail. </a:t>
            </a:r>
          </a:p>
          <a:p>
            <a:pPr marL="0" indent="0" algn="just">
              <a:lnSpc>
                <a:spcPct val="100000"/>
              </a:lnSpc>
              <a:spcAft>
                <a:spcPts val="800"/>
              </a:spcAft>
              <a:buNone/>
            </a:pPr>
            <a:r>
              <a:rPr lang="en-US" sz="1200" b="1" dirty="0">
                <a:effectLst/>
              </a:rPr>
              <a:t>What qualifications could I achieve:</a:t>
            </a:r>
            <a:endParaRPr lang="en-US" sz="1200" dirty="0">
              <a:effectLst/>
            </a:endParaRPr>
          </a:p>
          <a:p>
            <a:pPr algn="just">
              <a:spcAft>
                <a:spcPts val="800"/>
              </a:spcAft>
            </a:pPr>
            <a:r>
              <a:rPr lang="en-US" sz="1200" dirty="0">
                <a:effectLst/>
              </a:rPr>
              <a:t>T Level Technical Qualification in Design and Development for Engineering and Manufacturing (8714) Electrical and electronic engineering Occupational Specialism</a:t>
            </a:r>
          </a:p>
          <a:p>
            <a:pPr marL="0" indent="0" algn="just">
              <a:spcAft>
                <a:spcPts val="800"/>
              </a:spcAft>
              <a:buNone/>
            </a:pPr>
            <a:r>
              <a:rPr lang="en-US" sz="1200" b="1" dirty="0">
                <a:effectLst/>
              </a:rPr>
              <a:t>Benefits for employer taking on a T Level student:</a:t>
            </a:r>
            <a:endParaRPr lang="en-US" sz="1200" dirty="0">
              <a:effectLst/>
            </a:endParaRPr>
          </a:p>
          <a:p>
            <a:pPr algn="just">
              <a:spcAft>
                <a:spcPts val="800"/>
              </a:spcAft>
            </a:pPr>
            <a:r>
              <a:rPr lang="en-US" sz="1200" dirty="0">
                <a:effectLst/>
              </a:rPr>
              <a:t>Offering work experience allows you to inspire and influence the future workers and managers of your industry, and at the same time you'll enhance the reputation of your company in the industry and the local community and do your bit for society and the economy. It gives the employer the chance to shape the future of your industry.</a:t>
            </a:r>
          </a:p>
          <a:p>
            <a:pPr algn="just">
              <a:spcAft>
                <a:spcPts val="800"/>
              </a:spcAft>
            </a:pPr>
            <a:r>
              <a:rPr lang="en-US" sz="1200" b="1" dirty="0">
                <a:effectLst/>
              </a:rPr>
              <a:t>Career you would go in to after the qualification</a:t>
            </a:r>
          </a:p>
          <a:p>
            <a:pPr algn="just">
              <a:spcAft>
                <a:spcPts val="800"/>
              </a:spcAft>
            </a:pPr>
            <a:r>
              <a:rPr lang="en-US" sz="1200" dirty="0"/>
              <a:t>Electrical Engineer </a:t>
            </a:r>
          </a:p>
          <a:p>
            <a:pPr algn="just">
              <a:spcAft>
                <a:spcPts val="800"/>
              </a:spcAft>
            </a:pPr>
            <a:r>
              <a:rPr lang="en-US" sz="1200" dirty="0">
                <a:effectLst/>
              </a:rPr>
              <a:t>Project Engineer </a:t>
            </a:r>
          </a:p>
          <a:p>
            <a:pPr algn="just">
              <a:spcAft>
                <a:spcPts val="800"/>
              </a:spcAft>
            </a:pPr>
            <a:r>
              <a:rPr lang="en-US" sz="1200" dirty="0"/>
              <a:t>Maintenance technicians</a:t>
            </a:r>
          </a:p>
          <a:p>
            <a:pPr algn="just">
              <a:spcAft>
                <a:spcPts val="800"/>
              </a:spcAft>
            </a:pPr>
            <a:r>
              <a:rPr lang="en-US" sz="1200" dirty="0">
                <a:effectLst/>
              </a:rPr>
              <a:t>System Engineer </a:t>
            </a:r>
          </a:p>
          <a:p>
            <a:pPr marL="0" indent="0" algn="just">
              <a:spcAft>
                <a:spcPts val="800"/>
              </a:spcAft>
              <a:buNone/>
            </a:pPr>
            <a:endParaRPr lang="en-US" sz="1200" dirty="0">
              <a:effectLst/>
            </a:endParaRPr>
          </a:p>
          <a:p>
            <a:pPr marL="0" indent="0">
              <a:buNone/>
            </a:pPr>
            <a:endParaRPr lang="en-GB" sz="900" dirty="0"/>
          </a:p>
        </p:txBody>
      </p:sp>
      <p:sp>
        <p:nvSpPr>
          <p:cNvPr id="18" name="Oval 1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Outdoor warehouse">
            <a:extLst>
              <a:ext uri="{FF2B5EF4-FFF2-40B4-BE49-F238E27FC236}">
                <a16:creationId xmlns:a16="http://schemas.microsoft.com/office/drawing/2014/main" id="{C703BFF5-2303-CD92-5F0C-4767FF22EE68}"/>
              </a:ext>
            </a:extLst>
          </p:cNvPr>
          <p:cNvPicPr>
            <a:picLocks noChangeAspect="1"/>
          </p:cNvPicPr>
          <p:nvPr/>
        </p:nvPicPr>
        <p:blipFill>
          <a:blip r:embed="rId2"/>
          <a:srcRect l="20041" r="28240" b="3"/>
          <a:stretch/>
        </p:blipFill>
        <p:spPr>
          <a:xfrm>
            <a:off x="7278173" y="746427"/>
            <a:ext cx="3904477" cy="502020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311268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A0DCE-AFAD-BDD3-C0F3-C5B0C280CCC8}"/>
              </a:ext>
            </a:extLst>
          </p:cNvPr>
          <p:cNvSpPr>
            <a:spLocks noGrp="1"/>
          </p:cNvSpPr>
          <p:nvPr>
            <p:ph type="title"/>
          </p:nvPr>
        </p:nvSpPr>
        <p:spPr>
          <a:xfrm>
            <a:off x="4572001" y="601744"/>
            <a:ext cx="6781800" cy="1338696"/>
          </a:xfrm>
        </p:spPr>
        <p:txBody>
          <a:bodyPr>
            <a:normAutofit fontScale="90000"/>
          </a:bodyPr>
          <a:lstStyle/>
          <a:p>
            <a:r>
              <a:rPr lang="en-GB"/>
              <a:t>T Level Digital Infrastructure Support Services</a:t>
            </a:r>
          </a:p>
        </p:txBody>
      </p:sp>
      <p:pic>
        <p:nvPicPr>
          <p:cNvPr id="5" name="Picture 4" descr="An abstract design with lines and financial symbols">
            <a:extLst>
              <a:ext uri="{FF2B5EF4-FFF2-40B4-BE49-F238E27FC236}">
                <a16:creationId xmlns:a16="http://schemas.microsoft.com/office/drawing/2014/main" id="{FA048F0A-79D5-EEF7-E5D2-26A8902B4D32}"/>
              </a:ext>
            </a:extLst>
          </p:cNvPr>
          <p:cNvPicPr>
            <a:picLocks noChangeAspect="1"/>
          </p:cNvPicPr>
          <p:nvPr/>
        </p:nvPicPr>
        <p:blipFill>
          <a:blip r:embed="rId2"/>
          <a:srcRect l="31350" r="32242"/>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37CE9264-6378-EAAE-3F7E-AD6B66FD698C}"/>
              </a:ext>
            </a:extLst>
          </p:cNvPr>
          <p:cNvSpPr>
            <a:spLocks noGrp="1"/>
          </p:cNvSpPr>
          <p:nvPr>
            <p:ph idx="1"/>
          </p:nvPr>
        </p:nvSpPr>
        <p:spPr>
          <a:xfrm>
            <a:off x="4572001" y="2201958"/>
            <a:ext cx="6781800" cy="3900730"/>
          </a:xfrm>
        </p:spPr>
        <p:txBody>
          <a:bodyPr anchor="t">
            <a:normAutofit/>
          </a:bodyPr>
          <a:lstStyle/>
          <a:p>
            <a:pPr algn="just"/>
            <a:r>
              <a:rPr lang="en-GB" sz="1300" dirty="0">
                <a:latin typeface="Arial" panose="020B0604020202020204" pitchFamily="34" charset="0"/>
                <a:cs typeface="Arial" panose="020B0604020202020204" pitchFamily="34" charset="0"/>
              </a:rPr>
              <a:t>2 Year Qualification with 315 hours of Industrial Placement with Employer</a:t>
            </a:r>
          </a:p>
          <a:p>
            <a:pPr algn="just"/>
            <a:r>
              <a:rPr lang="en-GB" sz="1300" dirty="0">
                <a:latin typeface="Arial" panose="020B0604020202020204" pitchFamily="34" charset="0"/>
                <a:cs typeface="Arial" panose="020B0604020202020204" pitchFamily="34" charset="0"/>
              </a:rPr>
              <a:t>Students will develop a general understanding of digital: how digital technologies impact business and market environment; the ethical/moral implications of digital technology; using data in software design; using digital technologies to analyse &amp; solve problems; digital environments, including physical, virtual &amp; cloud environments; legal/regulatory obligations relating to digital technologies; privacy and confidentiality of personal data; technical, physical and human aspects of internet security; planning digital projects; testing software, hardware and data; digital tools for project management and collaboration. Students will also study topics specific to digital support services, including roles within digital support services; communication in digital support services; fault analysis &amp; problem resolution.</a:t>
            </a:r>
          </a:p>
          <a:p>
            <a:pPr algn="just"/>
            <a:endParaRPr lang="en-GB" sz="1300" dirty="0">
              <a:latin typeface="Arial" panose="020B0604020202020204" pitchFamily="34" charset="0"/>
              <a:cs typeface="Arial" panose="020B0604020202020204" pitchFamily="34" charset="0"/>
            </a:endParaRPr>
          </a:p>
          <a:p>
            <a:pPr marL="0" indent="0" algn="just">
              <a:buNone/>
            </a:pPr>
            <a:r>
              <a:rPr lang="en-GB" sz="1300" b="1" dirty="0">
                <a:latin typeface="Arial" panose="020B0604020202020204" pitchFamily="34" charset="0"/>
                <a:cs typeface="Arial" panose="020B0604020202020204" pitchFamily="34" charset="0"/>
              </a:rPr>
              <a:t>   Career you would go in to after qualification</a:t>
            </a:r>
          </a:p>
          <a:p>
            <a:pPr algn="just"/>
            <a:r>
              <a:rPr lang="en-GB" sz="1300" dirty="0">
                <a:latin typeface="Arial" panose="020B0604020202020204" pitchFamily="34" charset="0"/>
                <a:cs typeface="Arial" panose="020B0604020202020204" pitchFamily="34" charset="0"/>
              </a:rPr>
              <a:t>Network Engineering </a:t>
            </a:r>
          </a:p>
          <a:p>
            <a:pPr algn="just"/>
            <a:r>
              <a:rPr lang="en-GB" sz="1300" dirty="0">
                <a:latin typeface="Arial" panose="020B0604020202020204" pitchFamily="34" charset="0"/>
                <a:cs typeface="Arial" panose="020B0604020202020204" pitchFamily="34" charset="0"/>
              </a:rPr>
              <a:t>Cyber Security</a:t>
            </a:r>
          </a:p>
          <a:p>
            <a:pPr algn="just"/>
            <a:r>
              <a:rPr lang="en-GB" sz="1300" dirty="0">
                <a:latin typeface="Arial" panose="020B0604020202020204" pitchFamily="34" charset="0"/>
                <a:cs typeface="Arial" panose="020B0604020202020204" pitchFamily="34" charset="0"/>
              </a:rPr>
              <a:t>IT Solutions </a:t>
            </a:r>
          </a:p>
        </p:txBody>
      </p:sp>
    </p:spTree>
    <p:extLst>
      <p:ext uri="{BB962C8B-B14F-4D97-AF65-F5344CB8AC3E}">
        <p14:creationId xmlns:p14="http://schemas.microsoft.com/office/powerpoint/2010/main" val="225560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B2B8-931C-6C6E-5361-92EB064BCFAA}"/>
              </a:ext>
            </a:extLst>
          </p:cNvPr>
          <p:cNvSpPr>
            <a:spLocks noGrp="1"/>
          </p:cNvSpPr>
          <p:nvPr>
            <p:ph type="title"/>
          </p:nvPr>
        </p:nvSpPr>
        <p:spPr>
          <a:xfrm>
            <a:off x="876694" y="972929"/>
            <a:ext cx="4500850" cy="1616203"/>
          </a:xfrm>
        </p:spPr>
        <p:txBody>
          <a:bodyPr anchor="t">
            <a:normAutofit/>
          </a:bodyPr>
          <a:lstStyle/>
          <a:p>
            <a:r>
              <a:rPr lang="en-GB" sz="2700" b="1">
                <a:effectLst/>
                <a:latin typeface="Arial" panose="020B0604020202020204" pitchFamily="34" charset="0"/>
                <a:ea typeface="Calibri" panose="020F0502020204030204" pitchFamily="34" charset="0"/>
                <a:cs typeface="Arial" panose="020B0604020202020204" pitchFamily="34" charset="0"/>
              </a:rPr>
              <a:t>Course Profile – T Level in Digital Production, Design and Development</a:t>
            </a:r>
            <a:br>
              <a:rPr lang="en-GB" sz="2700">
                <a:effectLst/>
                <a:latin typeface="Arial" panose="020B0604020202020204" pitchFamily="34" charset="0"/>
                <a:ea typeface="Calibri" panose="020F0502020204030204" pitchFamily="34" charset="0"/>
                <a:cs typeface="Arial" panose="020B0604020202020204" pitchFamily="34" charset="0"/>
              </a:rPr>
            </a:br>
            <a:endParaRPr lang="en-GB" sz="2700">
              <a:latin typeface="Arial" panose="020B0604020202020204" pitchFamily="34" charset="0"/>
              <a:cs typeface="Arial" panose="020B0604020202020204" pitchFamily="34" charset="0"/>
            </a:endParaRPr>
          </a:p>
        </p:txBody>
      </p:sp>
      <p:pic>
        <p:nvPicPr>
          <p:cNvPr id="48" name="Picture 47" descr="Graph on document with pen">
            <a:extLst>
              <a:ext uri="{FF2B5EF4-FFF2-40B4-BE49-F238E27FC236}">
                <a16:creationId xmlns:a16="http://schemas.microsoft.com/office/drawing/2014/main" id="{9EF154BC-A304-8A74-1EC6-9144EA739376}"/>
              </a:ext>
            </a:extLst>
          </p:cNvPr>
          <p:cNvPicPr>
            <a:picLocks noChangeAspect="1"/>
          </p:cNvPicPr>
          <p:nvPr/>
        </p:nvPicPr>
        <p:blipFill>
          <a:blip r:embed="rId2"/>
          <a:srcRect r="9091" b="23391"/>
          <a:stretch/>
        </p:blipFill>
        <p:spPr>
          <a:xfrm>
            <a:off x="838200" y="3118215"/>
            <a:ext cx="4539344" cy="2553390"/>
          </a:xfrm>
          <a:prstGeom prst="rect">
            <a:avLst/>
          </a:prstGeom>
        </p:spPr>
      </p:pic>
      <p:sp>
        <p:nvSpPr>
          <p:cNvPr id="106" name="Content Placeholder 2">
            <a:extLst>
              <a:ext uri="{FF2B5EF4-FFF2-40B4-BE49-F238E27FC236}">
                <a16:creationId xmlns:a16="http://schemas.microsoft.com/office/drawing/2014/main" id="{18D92C66-12E2-23FC-53A2-33E8BD8D8CE8}"/>
              </a:ext>
            </a:extLst>
          </p:cNvPr>
          <p:cNvSpPr>
            <a:spLocks noGrp="1"/>
          </p:cNvSpPr>
          <p:nvPr>
            <p:ph idx="1"/>
          </p:nvPr>
        </p:nvSpPr>
        <p:spPr>
          <a:xfrm>
            <a:off x="6096000" y="978195"/>
            <a:ext cx="5257799" cy="5003113"/>
          </a:xfrm>
        </p:spPr>
        <p:txBody>
          <a:bodyPr anchor="t">
            <a:normAutofit/>
          </a:bodyPr>
          <a:lstStyle/>
          <a:p>
            <a:pPr marL="0" indent="0" algn="just">
              <a:spcAft>
                <a:spcPts val="800"/>
              </a:spcAft>
              <a:buNone/>
            </a:pPr>
            <a:r>
              <a:rPr lang="en-GB" sz="1100" b="1" dirty="0">
                <a:effectLst/>
                <a:latin typeface="Arial" panose="020B0604020202020204" pitchFamily="34" charset="0"/>
                <a:ea typeface="Calibri" panose="020F0502020204030204" pitchFamily="34" charset="0"/>
                <a:cs typeface="Arial" panose="020B0604020202020204" pitchFamily="34" charset="0"/>
              </a:rPr>
              <a:t>Course Profile – T Level in Digital Production, Design and Development</a:t>
            </a:r>
          </a:p>
          <a:p>
            <a:pPr marL="0" indent="0" algn="just">
              <a:spcAft>
                <a:spcPts val="800"/>
              </a:spcAft>
              <a:buNone/>
            </a:pPr>
            <a:r>
              <a:rPr lang="en-GB" sz="1100" b="1" dirty="0">
                <a:latin typeface="Arial" panose="020B0604020202020204" pitchFamily="34" charset="0"/>
                <a:ea typeface="Calibri" panose="020F0502020204030204" pitchFamily="34" charset="0"/>
                <a:cs typeface="Arial" panose="020B0604020202020204" pitchFamily="34" charset="0"/>
              </a:rPr>
              <a:t>2-year Course with 315 Hour Employer Placement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0" indent="0" algn="just">
              <a:spcAft>
                <a:spcPts val="800"/>
              </a:spcAft>
              <a:buNone/>
            </a:pPr>
            <a:r>
              <a:rPr lang="en-GB" sz="1100" b="1" dirty="0">
                <a:effectLst/>
                <a:latin typeface="Arial" panose="020B0604020202020204" pitchFamily="34" charset="0"/>
                <a:ea typeface="Calibri" panose="020F0502020204030204" pitchFamily="34" charset="0"/>
                <a:cs typeface="Arial" panose="020B0604020202020204" pitchFamily="34" charset="0"/>
              </a:rPr>
              <a:t> What will the student study:</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0" indent="0" algn="just">
              <a:spcAft>
                <a:spcPts val="800"/>
              </a:spcAft>
              <a:buNone/>
            </a:pPr>
            <a:r>
              <a:rPr lang="en-GB" sz="1100" dirty="0">
                <a:effectLst/>
                <a:latin typeface="Arial" panose="020B0604020202020204" pitchFamily="34" charset="0"/>
                <a:ea typeface="Calibri" panose="020F0502020204030204" pitchFamily="34" charset="0"/>
                <a:cs typeface="Arial" panose="020B0604020202020204" pitchFamily="34" charset="0"/>
              </a:rPr>
              <a:t>T Levels combine classroom and practical learning with industry placement to give students real experience of the workplace. Classroom topics are: DIGITAL ANALYSIS, LEGISLATION AND EMERGING ISSUES - Intro to programming - understanding of problem-solving. EMERGING ISSUES AND IMPACT OF DIGITAL - understanding of ethical and moral issues. LEGISLATION AND REGULATORY REQUIREMENTS IN THE DIGITAL SECTOR: understanding legal issues. THE BUSINESS ENVIRONMENT: An understanding of the business environment; the importance of serving stakeholders. DATA: understanding of the use of data to support business needs. DIGITAL ENVIRONMENTS: understanding different platforms of delivery. SECURITY: understanding of the potential risks posed by digital. OCCUPATIONAL SPECIALIST DIGITAL PRODUCT, DESIGN AND DEVELOPMENT: understanding how to design and develop digital products.</a:t>
            </a:r>
          </a:p>
          <a:p>
            <a:pPr marL="0" indent="0" algn="just">
              <a:spcAft>
                <a:spcPts val="800"/>
              </a:spcAft>
              <a:buNone/>
            </a:pPr>
            <a:r>
              <a:rPr lang="en-GB" sz="1100" b="1" dirty="0">
                <a:effectLst/>
                <a:latin typeface="Arial" panose="020B0604020202020204" pitchFamily="34" charset="0"/>
                <a:ea typeface="Calibri" panose="020F0502020204030204" pitchFamily="34" charset="0"/>
                <a:cs typeface="Arial" panose="020B0604020202020204" pitchFamily="34" charset="0"/>
              </a:rPr>
              <a:t>What </a:t>
            </a:r>
            <a:r>
              <a:rPr lang="en-GB" sz="1100" b="1" dirty="0">
                <a:latin typeface="Arial" panose="020B0604020202020204" pitchFamily="34" charset="0"/>
                <a:ea typeface="Calibri" panose="020F0502020204030204" pitchFamily="34" charset="0"/>
                <a:cs typeface="Arial" panose="020B0604020202020204" pitchFamily="34" charset="0"/>
              </a:rPr>
              <a:t>Job can I do after this qualification:</a:t>
            </a:r>
            <a:r>
              <a:rPr lang="en-GB" sz="1100" b="1"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GB" sz="1100" dirty="0"/>
              <a:t>Developer</a:t>
            </a:r>
          </a:p>
          <a:p>
            <a:pPr marL="0" indent="0" algn="just">
              <a:buNone/>
            </a:pPr>
            <a:r>
              <a:rPr lang="en-GB" sz="1100" dirty="0"/>
              <a:t>Programmer </a:t>
            </a:r>
          </a:p>
          <a:p>
            <a:pPr marL="0" indent="0" algn="just">
              <a:buNone/>
            </a:pPr>
            <a:r>
              <a:rPr lang="en-GB" sz="1100" dirty="0"/>
              <a:t>Data Analyst </a:t>
            </a:r>
          </a:p>
        </p:txBody>
      </p:sp>
      <p:grpSp>
        <p:nvGrpSpPr>
          <p:cNvPr id="107" name="Group 106">
            <a:extLst>
              <a:ext uri="{FF2B5EF4-FFF2-40B4-BE49-F238E27FC236}">
                <a16:creationId xmlns:a16="http://schemas.microsoft.com/office/drawing/2014/main" id="{9AF08BBE-71A7-AEFC-F970-93C6BF79B3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62" name="Rectangle 61">
              <a:extLst>
                <a:ext uri="{FF2B5EF4-FFF2-40B4-BE49-F238E27FC236}">
                  <a16:creationId xmlns:a16="http://schemas.microsoft.com/office/drawing/2014/main" id="{31C42412-D66A-A89A-CBAD-067355BA7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9F63095-BD54-33B2-6873-1DC4DF820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722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985BD-E0FC-52CB-68AB-D62B5FE1CD82}"/>
              </a:ext>
            </a:extLst>
          </p:cNvPr>
          <p:cNvSpPr>
            <a:spLocks noGrp="1"/>
          </p:cNvSpPr>
          <p:nvPr>
            <p:ph type="title"/>
          </p:nvPr>
        </p:nvSpPr>
        <p:spPr>
          <a:xfrm>
            <a:off x="761800" y="342349"/>
            <a:ext cx="5334197" cy="2127894"/>
          </a:xfrm>
        </p:spPr>
        <p:txBody>
          <a:bodyPr anchor="ctr">
            <a:normAutofit/>
          </a:bodyPr>
          <a:lstStyle/>
          <a:p>
            <a:r>
              <a:rPr lang="en-GB" sz="4000" dirty="0"/>
              <a:t>Lean Manufacturing Apprenticeships </a:t>
            </a:r>
          </a:p>
        </p:txBody>
      </p:sp>
      <p:sp>
        <p:nvSpPr>
          <p:cNvPr id="3" name="Content Placeholder 2">
            <a:extLst>
              <a:ext uri="{FF2B5EF4-FFF2-40B4-BE49-F238E27FC236}">
                <a16:creationId xmlns:a16="http://schemas.microsoft.com/office/drawing/2014/main" id="{A57292C9-7C5F-BB69-FF7F-43B861E8CD63}"/>
              </a:ext>
            </a:extLst>
          </p:cNvPr>
          <p:cNvSpPr>
            <a:spLocks noGrp="1"/>
          </p:cNvSpPr>
          <p:nvPr>
            <p:ph idx="1"/>
          </p:nvPr>
        </p:nvSpPr>
        <p:spPr>
          <a:xfrm>
            <a:off x="761800" y="2083723"/>
            <a:ext cx="5488805" cy="4156356"/>
          </a:xfrm>
        </p:spPr>
        <p:txBody>
          <a:bodyPr vert="horz" lIns="91440" tIns="45720" rIns="91440" bIns="45720" rtlCol="0" anchor="ctr">
            <a:normAutofit lnSpcReduction="10000"/>
          </a:bodyPr>
          <a:lstStyle/>
          <a:p>
            <a:pPr marL="0" indent="0" algn="just">
              <a:buNone/>
            </a:pPr>
            <a:r>
              <a:rPr lang="en-GB" sz="1200" b="1" dirty="0">
                <a:ea typeface="+mn-lt"/>
                <a:cs typeface="+mn-lt"/>
              </a:rPr>
              <a:t>OVERIVEW:</a:t>
            </a:r>
            <a:r>
              <a:rPr lang="en-GB" sz="1200" dirty="0">
                <a:ea typeface="+mn-lt"/>
                <a:cs typeface="+mn-lt"/>
              </a:rPr>
              <a:t> </a:t>
            </a:r>
            <a:endParaRPr lang="en-US" sz="1200" dirty="0"/>
          </a:p>
          <a:p>
            <a:pPr marL="0" indent="0" algn="just">
              <a:buNone/>
            </a:pPr>
            <a:r>
              <a:rPr lang="en-GB" sz="1200" dirty="0">
                <a:ea typeface="+mn-lt"/>
                <a:cs typeface="+mn-lt"/>
              </a:rPr>
              <a:t>This is a 16-month apprenticeship that is aimed at those working in the manufacturing industry. A LMO must have core requirements in one specific manufacturing job role. For example, production assembly, inspection/quality, logistics/material handling, production processing/finishing.</a:t>
            </a:r>
            <a:endParaRPr lang="en-GB" sz="1200" dirty="0"/>
          </a:p>
          <a:p>
            <a:pPr algn="just"/>
            <a:endParaRPr lang="en-GB" sz="1200" dirty="0">
              <a:ea typeface="+mn-lt"/>
              <a:cs typeface="+mn-lt"/>
            </a:endParaRPr>
          </a:p>
          <a:p>
            <a:pPr marL="0" indent="0" algn="just">
              <a:buNone/>
            </a:pPr>
            <a:r>
              <a:rPr lang="en-GB" sz="1200" b="1" dirty="0">
                <a:ea typeface="+mn-lt"/>
                <a:cs typeface="+mn-lt"/>
              </a:rPr>
              <a:t>HOW WILL MY TRAINING BE DELIVERED: </a:t>
            </a:r>
          </a:p>
          <a:p>
            <a:pPr marL="0" indent="0" algn="just">
              <a:buNone/>
            </a:pPr>
            <a:r>
              <a:rPr lang="en-GB" sz="1200" dirty="0">
                <a:ea typeface="+mn-lt"/>
                <a:cs typeface="+mn-lt"/>
              </a:rPr>
              <a:t>Delivery will take the form of a series of either blocked weeks or monthly classroom sessions and will be supported by monthly visits to your workplace to assess the development of skills, knowledge and behaviours required to meet the standard. A series of work-based activities and projects will be available to support your learning. Topics covered will include Health and Safety in the Workplace; Communication and Working Effectively; Working Relationships; Individual Rights and Responsibilities; Workplace Organisation; Problem Solving.</a:t>
            </a:r>
            <a:endParaRPr lang="en-GB" sz="1200" dirty="0"/>
          </a:p>
          <a:p>
            <a:pPr algn="just"/>
            <a:endParaRPr lang="en-GB" sz="1200" dirty="0">
              <a:ea typeface="+mn-lt"/>
              <a:cs typeface="+mn-lt"/>
            </a:endParaRPr>
          </a:p>
          <a:p>
            <a:pPr marL="0" indent="0" algn="just">
              <a:buNone/>
            </a:pPr>
            <a:r>
              <a:rPr lang="en-GB" sz="1200" b="1" dirty="0">
                <a:ea typeface="+mn-lt"/>
                <a:cs typeface="+mn-lt"/>
              </a:rPr>
              <a:t>WHAT QUALIFICATION WILL BE DELIVERED: </a:t>
            </a:r>
          </a:p>
          <a:p>
            <a:pPr marL="0" indent="0" algn="just">
              <a:buNone/>
            </a:pPr>
            <a:r>
              <a:rPr lang="en-GB" sz="1200" dirty="0">
                <a:ea typeface="+mn-lt"/>
                <a:cs typeface="+mn-lt"/>
              </a:rPr>
              <a:t>Level 2 Diploma in Lean Manufacturing (Knowledge and Skills) Level 2 Apprenticeship standard as a Lean Manufacturing Operative Functional Skills in English and Maths at Level 2 (as appropriate) Functional Skills in ICT may also be offered</a:t>
            </a:r>
            <a:endParaRPr lang="en-GB" sz="1200" dirty="0"/>
          </a:p>
        </p:txBody>
      </p:sp>
      <p:pic>
        <p:nvPicPr>
          <p:cNvPr id="5" name="Picture 4" descr="Outdoor warehouse">
            <a:extLst>
              <a:ext uri="{FF2B5EF4-FFF2-40B4-BE49-F238E27FC236}">
                <a16:creationId xmlns:a16="http://schemas.microsoft.com/office/drawing/2014/main" id="{C703BFF5-2303-CD92-5F0C-4767FF22EE68}"/>
              </a:ext>
            </a:extLst>
          </p:cNvPr>
          <p:cNvPicPr>
            <a:picLocks noChangeAspect="1"/>
          </p:cNvPicPr>
          <p:nvPr/>
        </p:nvPicPr>
        <p:blipFill>
          <a:blip r:embed="rId2"/>
          <a:srcRect l="20041" r="28240"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806413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F5B8D2CDD4FD4B9BDF9F415E01C7F8" ma:contentTypeVersion="24" ma:contentTypeDescription="Create a new document." ma:contentTypeScope="" ma:versionID="7cc22db6a8eb3e331cb1f778552c7d0a">
  <xsd:schema xmlns:xsd="http://www.w3.org/2001/XMLSchema" xmlns:xs="http://www.w3.org/2001/XMLSchema" xmlns:p="http://schemas.microsoft.com/office/2006/metadata/properties" xmlns:ns2="8e834e17-2d57-44e8-b92c-93935abe7473" xmlns:ns3="61dd04b6-279c-4608-bcae-c6f797ec6fda" targetNamespace="http://schemas.microsoft.com/office/2006/metadata/properties" ma:root="true" ma:fieldsID="e4d157d1d6bffcc9d1e772baac25304b" ns2:_="" ns3:_="">
    <xsd:import namespace="8e834e17-2d57-44e8-b92c-93935abe7473"/>
    <xsd:import namespace="61dd04b6-279c-4608-bcae-c6f797ec6f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34e17-2d57-44e8-b92c-93935abe74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e4a122-597f-4dd9-a97b-09cdaa88d9a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dd04b6-279c-4608-bcae-c6f797ec6fd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1a9c4b6-39d1-47e2-9232-555dfd1babd0}" ma:internalName="TaxCatchAll" ma:showField="CatchAllData" ma:web="61dd04b6-279c-4608-bcae-c6f797ec6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B72CA2-5276-420D-804B-F1E1E0247CA9}"/>
</file>

<file path=customXml/itemProps2.xml><?xml version="1.0" encoding="utf-8"?>
<ds:datastoreItem xmlns:ds="http://schemas.openxmlformats.org/officeDocument/2006/customXml" ds:itemID="{4F2ADC24-2CC6-4924-8541-3F102ED53391}"/>
</file>

<file path=docProps/app.xml><?xml version="1.0" encoding="utf-8"?>
<Properties xmlns="http://schemas.openxmlformats.org/officeDocument/2006/extended-properties" xmlns:vt="http://schemas.openxmlformats.org/officeDocument/2006/docPropsVTypes">
  <TotalTime>12</TotalTime>
  <Words>2632</Words>
  <Application>Microsoft Office PowerPoint</Application>
  <PresentationFormat>Widescreen</PresentationFormat>
  <Paragraphs>118</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DINNextLTPro-BoldCondensed</vt:lpstr>
      <vt:lpstr>Open Sans</vt:lpstr>
      <vt:lpstr>Office Theme</vt:lpstr>
      <vt:lpstr>PowerPoint Presentation</vt:lpstr>
      <vt:lpstr>What we can offer</vt:lpstr>
      <vt:lpstr>Overview of work experience </vt:lpstr>
      <vt:lpstr>-     T LEVEL - TECHNICAL QUALIFICATION IN PLUMBING AND HEATING ENGINEERING </vt:lpstr>
      <vt:lpstr>T Level’s Course Profile –Electrical &amp; Electronic Engineering T Level</vt:lpstr>
      <vt:lpstr>PowerPoint Presentation</vt:lpstr>
      <vt:lpstr>T Level Digital Infrastructure Support Services</vt:lpstr>
      <vt:lpstr>Course Profile – T Level in Digital Production, Design and Development </vt:lpstr>
      <vt:lpstr>Lean Manufacturing Apprenticeships </vt:lpstr>
      <vt:lpstr>Carpentry Apprenticeships </vt:lpstr>
      <vt:lpstr>Gas Engineering Apprenticeships </vt:lpstr>
      <vt:lpstr>Team Leading Apprenticeships </vt:lpstr>
      <vt:lpstr>Business Administration Apprenticeships </vt:lpstr>
      <vt:lpstr>Key Requirements for Hiring an Apprentice</vt:lpstr>
      <vt:lpstr>Employability course/Short courses </vt:lpstr>
    </vt:vector>
  </TitlesOfParts>
  <Company>Barnet and Southgate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FETA</dc:title>
  <dc:creator>Adrienne Sheehan</dc:creator>
  <cp:lastModifiedBy>Adrienne Sheehan</cp:lastModifiedBy>
  <cp:revision>1</cp:revision>
  <dcterms:created xsi:type="dcterms:W3CDTF">2024-07-16T13:35:01Z</dcterms:created>
  <dcterms:modified xsi:type="dcterms:W3CDTF">2024-07-22T15:36:02Z</dcterms:modified>
</cp:coreProperties>
</file>